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69" r:id="rId2"/>
    <p:sldId id="309" r:id="rId3"/>
    <p:sldId id="308" r:id="rId4"/>
    <p:sldId id="310" r:id="rId5"/>
    <p:sldId id="300" r:id="rId6"/>
    <p:sldId id="303" r:id="rId7"/>
    <p:sldId id="302" r:id="rId8"/>
    <p:sldId id="312" r:id="rId9"/>
    <p:sldId id="313" r:id="rId10"/>
    <p:sldId id="304" r:id="rId11"/>
    <p:sldId id="305" r:id="rId12"/>
    <p:sldId id="306" r:id="rId13"/>
    <p:sldId id="307" r:id="rId14"/>
    <p:sldId id="31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7A1B1C-FB33-41AA-A052-39DCCBD72662}" type="datetimeFigureOut">
              <a:rPr lang="en-US" smtClean="0"/>
              <a:pPr/>
              <a:t>11/28/2014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38B7E-D866-44F5-8747-6E6D56E678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07395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B6DBE56F-A02D-4CE9-B689-9BF4A4EEF218}" type="slidenum">
              <a:rPr lang="en-ZA" sz="1200" smtClean="0">
                <a:solidFill>
                  <a:srgbClr val="000000"/>
                </a:solidFill>
              </a:rPr>
              <a:pPr/>
              <a:t>1</a:t>
            </a:fld>
            <a:endParaRPr lang="en-ZA" sz="1200" dirty="0" smtClean="0">
              <a:solidFill>
                <a:srgbClr val="000000"/>
              </a:solidFill>
            </a:endParaRPr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416845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Scene setting: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dirty="0" smtClean="0"/>
              <a:t>SWOT</a:t>
            </a:r>
            <a:r>
              <a:rPr lang="en-ZA" baseline="0" dirty="0" smtClean="0"/>
              <a:t> analysis of the current the EPWP M&amp;E?</a:t>
            </a: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38B7E-D866-44F5-8747-6E6D56E678CD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044687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Scene setting: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dirty="0" smtClean="0"/>
              <a:t>SWOT</a:t>
            </a:r>
            <a:r>
              <a:rPr lang="en-ZA" baseline="0" dirty="0" smtClean="0"/>
              <a:t> analysis of the current the EPWP M&amp;E?</a:t>
            </a: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38B7E-D866-44F5-8747-6E6D56E678CD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044687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Scene setting: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dirty="0" smtClean="0"/>
              <a:t>SWOT</a:t>
            </a:r>
            <a:r>
              <a:rPr lang="en-ZA" baseline="0" dirty="0" smtClean="0"/>
              <a:t> analysis of the current the EPWP M&amp;E?</a:t>
            </a: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38B7E-D866-44F5-8747-6E6D56E678CD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044687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Scene setting: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dirty="0" smtClean="0"/>
              <a:t>SWOT</a:t>
            </a:r>
            <a:r>
              <a:rPr lang="en-ZA" baseline="0" dirty="0" smtClean="0"/>
              <a:t> analysis of the current the EPWP M&amp;E?</a:t>
            </a: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38B7E-D866-44F5-8747-6E6D56E678CD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044687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Scene setting: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dirty="0" smtClean="0"/>
              <a:t>SWOT</a:t>
            </a:r>
            <a:r>
              <a:rPr lang="en-ZA" baseline="0" dirty="0" smtClean="0"/>
              <a:t> analysis of the current the EPWP M&amp;E?</a:t>
            </a: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38B7E-D866-44F5-8747-6E6D56E678CD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044687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Scene setting: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dirty="0" smtClean="0"/>
              <a:t>SWOT</a:t>
            </a:r>
            <a:r>
              <a:rPr lang="en-ZA" baseline="0" dirty="0" smtClean="0"/>
              <a:t> analysis of the current the EPWP M&amp;E?</a:t>
            </a: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38B7E-D866-44F5-8747-6E6D56E678C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04468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Scene setting: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dirty="0" smtClean="0"/>
              <a:t>SWOT</a:t>
            </a:r>
            <a:r>
              <a:rPr lang="en-ZA" baseline="0" dirty="0" smtClean="0"/>
              <a:t> analysis of the current the EPWP M&amp;E?</a:t>
            </a: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38B7E-D866-44F5-8747-6E6D56E678C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04468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Scene setting: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dirty="0" smtClean="0"/>
              <a:t>SWOT</a:t>
            </a:r>
            <a:r>
              <a:rPr lang="en-ZA" baseline="0" dirty="0" smtClean="0"/>
              <a:t> analysis of the current the EPWP M&amp;E?</a:t>
            </a: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38B7E-D866-44F5-8747-6E6D56E678C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04468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Scene setting: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dirty="0" smtClean="0"/>
              <a:t>SWOT</a:t>
            </a:r>
            <a:r>
              <a:rPr lang="en-ZA" baseline="0" dirty="0" smtClean="0"/>
              <a:t> analysis of the current the EPWP M&amp;E?</a:t>
            </a: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38B7E-D866-44F5-8747-6E6D56E678C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044687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Scene setting: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dirty="0" smtClean="0"/>
              <a:t>SWOT</a:t>
            </a:r>
            <a:r>
              <a:rPr lang="en-ZA" baseline="0" dirty="0" smtClean="0"/>
              <a:t> analysis of the current the EPWP M&amp;E?</a:t>
            </a: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38B7E-D866-44F5-8747-6E6D56E678C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044687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Scene setting: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dirty="0" smtClean="0"/>
              <a:t>SWOT</a:t>
            </a:r>
            <a:r>
              <a:rPr lang="en-ZA" baseline="0" dirty="0" smtClean="0"/>
              <a:t> analysis of the current the EPWP M&amp;E?</a:t>
            </a: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38B7E-D866-44F5-8747-6E6D56E678C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044687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Scene setting: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dirty="0" smtClean="0"/>
              <a:t>SWOT</a:t>
            </a:r>
            <a:r>
              <a:rPr lang="en-ZA" baseline="0" dirty="0" smtClean="0"/>
              <a:t> analysis of the current the EPWP M&amp;E?</a:t>
            </a: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38B7E-D866-44F5-8747-6E6D56E678CD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044687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Scene setting: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dirty="0" smtClean="0"/>
              <a:t>SWOT</a:t>
            </a:r>
            <a:r>
              <a:rPr lang="en-ZA" baseline="0" dirty="0" smtClean="0"/>
              <a:t> analysis of the current the EPWP M&amp;E?</a:t>
            </a: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38B7E-D866-44F5-8747-6E6D56E678CD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04468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A6F55-39C5-4F06-AF4F-C6382F95AE11}" type="datetime1">
              <a:rPr lang="en-US">
                <a:solidFill>
                  <a:srgbClr val="000000"/>
                </a:solidFill>
              </a:rPr>
              <a:pPr>
                <a:defRPr/>
              </a:pPr>
              <a:t>11/28/2014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7DD37-D143-4A26-B664-587C2E7C059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34276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8B756-2806-4E4E-9793-7A66FCA13A29}" type="datetime1">
              <a:rPr lang="en-US">
                <a:solidFill>
                  <a:srgbClr val="000000"/>
                </a:solidFill>
              </a:rPr>
              <a:pPr>
                <a:defRPr/>
              </a:pPr>
              <a:t>11/28/2014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224B1-A6FE-43DC-8AE9-B455971C671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70630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E2293-6E34-4E15-BE1B-19CDC9C98BB6}" type="datetime1">
              <a:rPr lang="en-US">
                <a:solidFill>
                  <a:srgbClr val="000000"/>
                </a:solidFill>
              </a:rPr>
              <a:pPr>
                <a:defRPr/>
              </a:pPr>
              <a:t>11/28/2014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02F9B-D318-4C2E-A633-B36A1FC1EC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061789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8AB1B-B8B5-4C2D-937B-E61021A9EAE2}" type="datetime1">
              <a:rPr lang="en-US">
                <a:solidFill>
                  <a:srgbClr val="000000"/>
                </a:solidFill>
              </a:rPr>
              <a:pPr>
                <a:defRPr/>
              </a:pPr>
              <a:t>11/28/2014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45439-8E24-447A-9919-F5E152761DF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717138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C14C0D-17CB-4AD4-BE0E-EBF7DDE03589}" type="datetime1">
              <a:rPr lang="en-US">
                <a:solidFill>
                  <a:srgbClr val="000000"/>
                </a:solidFill>
              </a:rPr>
              <a:pPr>
                <a:defRPr/>
              </a:pPr>
              <a:t>11/28/2014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2755D-AFB1-46E4-BFED-5DD1DE4BDC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43633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3AF05-2469-4438-948F-30B35332BE62}" type="datetime1">
              <a:rPr lang="en-US">
                <a:solidFill>
                  <a:srgbClr val="000000"/>
                </a:solidFill>
              </a:rPr>
              <a:pPr>
                <a:defRPr/>
              </a:pPr>
              <a:t>11/28/2014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A21B0-CC5F-4CF1-81F1-2A4E578DA6C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62994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8A4C3-859F-4133-B107-D898D95A8261}" type="datetime1">
              <a:rPr lang="en-US">
                <a:solidFill>
                  <a:srgbClr val="000000"/>
                </a:solidFill>
              </a:rPr>
              <a:pPr>
                <a:defRPr/>
              </a:pPr>
              <a:t>11/28/2014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8DA9D-EB2C-41C5-BD1D-F199249995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26511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83886-B5CA-4BE1-B44A-1E7369794406}" type="datetime1">
              <a:rPr lang="en-US">
                <a:solidFill>
                  <a:srgbClr val="000000"/>
                </a:solidFill>
              </a:rPr>
              <a:pPr>
                <a:defRPr/>
              </a:pPr>
              <a:t>11/28/2014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9A3150-06E0-4960-A8D3-E3810B8C6DE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28705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5A336-B56C-49E2-BFF1-59B3257EE0EA}" type="datetime1">
              <a:rPr lang="en-US">
                <a:solidFill>
                  <a:srgbClr val="000000"/>
                </a:solidFill>
              </a:rPr>
              <a:pPr>
                <a:defRPr/>
              </a:pPr>
              <a:t>11/28/2014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5633A3-8B7A-4351-BFEE-A99ECD4E168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5619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9C380-E5FF-44E6-803C-2872A28403BD}" type="datetime1">
              <a:rPr lang="en-US">
                <a:solidFill>
                  <a:srgbClr val="000000"/>
                </a:solidFill>
              </a:rPr>
              <a:pPr>
                <a:defRPr/>
              </a:pPr>
              <a:t>11/28/2014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17D8B8-7330-440F-BA21-216C0F3C7AC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7852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A2214-8BE1-43B9-B348-D362C436FFF9}" type="datetime1">
              <a:rPr lang="en-US">
                <a:solidFill>
                  <a:srgbClr val="000000"/>
                </a:solidFill>
              </a:rPr>
              <a:pPr>
                <a:defRPr/>
              </a:pPr>
              <a:t>11/28/2014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14BA49-37F5-4B88-977E-540760EE37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27985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164EA-7183-4A96-97D6-B7281E88E058}" type="datetime1">
              <a:rPr lang="en-US">
                <a:solidFill>
                  <a:srgbClr val="000000"/>
                </a:solidFill>
              </a:rPr>
              <a:pPr>
                <a:defRPr/>
              </a:pPr>
              <a:t>11/28/2014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4D384B-B512-4F7E-B374-9909BAA3DD8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10311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07273-8383-48B2-A7E3-E0B041FE975A}" type="datetime1">
              <a:rPr lang="en-US">
                <a:solidFill>
                  <a:srgbClr val="000000"/>
                </a:solidFill>
              </a:rPr>
              <a:pPr>
                <a:defRPr/>
              </a:pPr>
              <a:t>11/28/2014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B82AE-0B2E-4F40-8347-6135EF14652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23033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B929B-2033-4E9C-A80F-A120A942FBBE}" type="datetime1">
              <a:rPr lang="en-US">
                <a:solidFill>
                  <a:srgbClr val="000000"/>
                </a:solidFill>
              </a:rPr>
              <a:pPr>
                <a:defRPr/>
              </a:pPr>
              <a:t>11/28/2014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98A5C-DF17-4DB4-808E-7876190989B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12057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8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414D977A-102E-4CA6-BF5F-775AF58C3F5A}" type="datetime1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11/28/2014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048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04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52718A46-5651-4695-8472-3EF2433C0C2E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89638"/>
            <a:ext cx="9158288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35499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80988" y="549275"/>
            <a:ext cx="8858250" cy="269398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br>
              <a:rPr lang="en-US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en-US" sz="31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n-US" sz="31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en-US" sz="31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Expanded Public Works Programme</a:t>
            </a:r>
            <a:br>
              <a:rPr lang="en-US" sz="31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31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EPWP </a:t>
            </a:r>
            <a:br>
              <a:rPr lang="en-US" sz="31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31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4</a:t>
            </a:r>
            <a:r>
              <a:rPr lang="en-US" sz="3100" b="1" baseline="30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rd</a:t>
            </a:r>
            <a:r>
              <a:rPr lang="en-US" sz="31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Summit</a:t>
            </a:r>
            <a:br>
              <a:rPr lang="en-US" sz="31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31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Commission 4</a:t>
            </a:r>
            <a:r>
              <a:rPr lang="en-US" sz="31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31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2400" b="1" dirty="0" smtClean="0">
                <a:solidFill>
                  <a:schemeClr val="tx1"/>
                </a:solidFill>
              </a:rPr>
              <a:t/>
            </a:r>
            <a:br>
              <a:rPr lang="en-US" sz="2400" b="1" dirty="0" smtClean="0">
                <a:solidFill>
                  <a:schemeClr val="tx1"/>
                </a:solidFill>
              </a:rPr>
            </a:br>
            <a:r>
              <a:rPr lang="en-US" sz="2400" b="1" dirty="0" smtClean="0">
                <a:solidFill>
                  <a:schemeClr val="tx1"/>
                </a:solidFill>
              </a:rPr>
              <a:t/>
            </a:r>
            <a:br>
              <a:rPr lang="en-US" sz="2400" b="1" dirty="0" smtClean="0">
                <a:solidFill>
                  <a:schemeClr val="tx1"/>
                </a:solidFill>
              </a:rPr>
            </a:br>
            <a:endParaRPr lang="en-US" sz="2400" b="1" dirty="0" smtClean="0">
              <a:solidFill>
                <a:schemeClr val="tx1"/>
              </a:solidFill>
            </a:endParaRPr>
          </a:p>
        </p:txBody>
      </p:sp>
      <p:sp>
        <p:nvSpPr>
          <p:cNvPr id="48131" name="Line 4"/>
          <p:cNvSpPr>
            <a:spLocks noChangeShapeType="1"/>
          </p:cNvSpPr>
          <p:nvPr/>
        </p:nvSpPr>
        <p:spPr bwMode="auto">
          <a:xfrm>
            <a:off x="323850" y="3500438"/>
            <a:ext cx="8439150" cy="4762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48132" name="Picture 6" descr="EPWP letterhead temp-1_200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463" y="3756025"/>
            <a:ext cx="6769100" cy="124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3" name="Picture 13" descr="63-IMG_6286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5013325"/>
            <a:ext cx="3527425" cy="1844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134" name="Picture 4" descr="14-EPWP-008252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13325"/>
            <a:ext cx="2916238" cy="1844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135" name="Picture 5" descr="30 EPWP-ECD- CRECH-009818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663" y="5013325"/>
            <a:ext cx="2954337" cy="1844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76AEBF-0B26-4A34-91C6-267031CCBF5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824122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2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79216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Ownership of Data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9pPr>
          </a:lstStyle>
          <a:p>
            <a:pPr eaLnBrk="1" hangingPunct="1"/>
            <a:fld id="{80FC078F-6DFA-449F-B056-B9C52253232A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10</a:t>
            </a:fld>
            <a:endParaRPr lang="en-US" sz="1400" dirty="0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6628" name="Picture 5" descr="EPWP letterhead temp-1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4251" b="12849"/>
          <a:stretch>
            <a:fillRect/>
          </a:stretch>
        </p:blipFill>
        <p:spPr bwMode="auto">
          <a:xfrm>
            <a:off x="6011863" y="6146800"/>
            <a:ext cx="19431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40293" name="Rectangle 6"/>
          <p:cNvSpPr>
            <a:spLocks noChangeArrowheads="1"/>
          </p:cNvSpPr>
          <p:nvPr/>
        </p:nvSpPr>
        <p:spPr bwMode="auto">
          <a:xfrm>
            <a:off x="-30480" y="867093"/>
            <a:ext cx="917448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 b="1" dirty="0" smtClean="0">
              <a:latin typeface="Arial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2400" b="1" dirty="0">
              <a:latin typeface="Arial" pitchFamily="34" charset="0"/>
              <a:ea typeface="+mn-ea"/>
            </a:endParaRPr>
          </a:p>
        </p:txBody>
      </p:sp>
      <p:sp>
        <p:nvSpPr>
          <p:cNvPr id="140294" name="Line 3"/>
          <p:cNvSpPr>
            <a:spLocks noChangeShapeType="1"/>
          </p:cNvSpPr>
          <p:nvPr/>
        </p:nvSpPr>
        <p:spPr bwMode="auto">
          <a:xfrm>
            <a:off x="0" y="238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140295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850" y="1219200"/>
            <a:ext cx="8064500" cy="4565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kern="0" dirty="0">
              <a:solidFill>
                <a:srgbClr val="000000"/>
              </a:solidFill>
              <a:latin typeface="Arial" charset="0"/>
              <a:ea typeface="ＭＳ Ｐゴシック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551" y="836613"/>
            <a:ext cx="86105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82545357"/>
              </p:ext>
            </p:extLst>
          </p:nvPr>
        </p:nvGraphicFramePr>
        <p:xfrm>
          <a:off x="308608" y="1371600"/>
          <a:ext cx="8454392" cy="365338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113598"/>
                <a:gridCol w="2113598"/>
                <a:gridCol w="2113598"/>
                <a:gridCol w="2113598"/>
              </a:tblGrid>
              <a:tr h="574908">
                <a:tc>
                  <a:txBody>
                    <a:bodyPr/>
                    <a:lstStyle/>
                    <a:p>
                      <a:r>
                        <a:rPr lang="en-ZA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Issue</a:t>
                      </a:r>
                      <a:endParaRPr lang="en-Z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Responsibility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Frames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320692">
                <a:tc>
                  <a:txBody>
                    <a:bodyPr/>
                    <a:lstStyle/>
                    <a:p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3. Ownership</a:t>
                      </a:r>
                      <a:r>
                        <a:rPr lang="en-ZA" sz="1400" baseline="0" dirty="0" smtClean="0">
                          <a:latin typeface="Arial Narrow" panose="020B0606020202030204" pitchFamily="34" charset="0"/>
                        </a:rPr>
                        <a:t> of data – who is responsible for what and how to ensure this ownership takes place?</a:t>
                      </a:r>
                      <a:endParaRPr lang="en-ZA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Ownership</a:t>
                      </a:r>
                      <a:r>
                        <a:rPr lang="en-ZA" sz="1400" baseline="0" dirty="0" smtClean="0">
                          <a:latin typeface="Arial Narrow" panose="020B0606020202030204" pitchFamily="34" charset="0"/>
                        </a:rPr>
                        <a:t> lies with the public bodies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ZA" sz="1400" baseline="0" dirty="0" smtClean="0">
                          <a:latin typeface="Arial Narrow" panose="020B0606020202030204" pitchFamily="34" charset="0"/>
                        </a:rPr>
                        <a:t>Signing off of reports loaded on the system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ZA" sz="1400" baseline="0" dirty="0" smtClean="0">
                          <a:latin typeface="Arial Narrow" panose="020B0606020202030204" pitchFamily="34" charset="0"/>
                        </a:rPr>
                        <a:t>NDPW should not accept  data which is not signed off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Utilise 5% of the incentive grant to close the gap of</a:t>
                      </a:r>
                      <a:r>
                        <a:rPr lang="en-ZA" sz="1400" baseline="0" dirty="0" smtClean="0">
                          <a:latin typeface="Arial Narrow" panose="020B0606020202030204" pitchFamily="34" charset="0"/>
                        </a:rPr>
                        <a:t> reporting capacity</a:t>
                      </a:r>
                      <a:endParaRPr lang="en-ZA" sz="1400" dirty="0" smtClean="0">
                        <a:latin typeface="Arial Narrow" panose="020B060602020203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ZA" sz="1400" baseline="0" dirty="0" smtClean="0">
                        <a:latin typeface="Arial Narrow" panose="020B060602020203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ZA" sz="1400" baseline="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 Public</a:t>
                      </a:r>
                      <a:r>
                        <a:rPr lang="en-ZA" sz="1400" baseline="0" dirty="0" smtClean="0">
                          <a:latin typeface="Arial Narrow" panose="020B0606020202030204" pitchFamily="34" charset="0"/>
                        </a:rPr>
                        <a:t> body (</a:t>
                      </a:r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HoD</a:t>
                      </a:r>
                      <a:r>
                        <a:rPr lang="en-ZA" sz="1400" baseline="0" dirty="0" smtClean="0">
                          <a:latin typeface="Arial Narrow" panose="020B0606020202030204" pitchFamily="34" charset="0"/>
                        </a:rPr>
                        <a:t>  and MM )</a:t>
                      </a:r>
                      <a:endParaRPr lang="en-ZA" sz="14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4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4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Quarterly</a:t>
                      </a:r>
                      <a:endParaRPr lang="en-ZA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80590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2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79216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Improving EPWP Data Gaps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9pPr>
          </a:lstStyle>
          <a:p>
            <a:pPr eaLnBrk="1" hangingPunct="1"/>
            <a:fld id="{80FC078F-6DFA-449F-B056-B9C52253232A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11</a:t>
            </a:fld>
            <a:endParaRPr lang="en-US" sz="1400" dirty="0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6628" name="Picture 5" descr="EPWP letterhead temp-1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4251" b="12849"/>
          <a:stretch>
            <a:fillRect/>
          </a:stretch>
        </p:blipFill>
        <p:spPr bwMode="auto">
          <a:xfrm>
            <a:off x="6011863" y="6146800"/>
            <a:ext cx="19431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40293" name="Rectangle 6"/>
          <p:cNvSpPr>
            <a:spLocks noChangeArrowheads="1"/>
          </p:cNvSpPr>
          <p:nvPr/>
        </p:nvSpPr>
        <p:spPr bwMode="auto">
          <a:xfrm>
            <a:off x="-30480" y="867093"/>
            <a:ext cx="917448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 b="1" dirty="0" smtClean="0">
              <a:latin typeface="Arial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2400" b="1" dirty="0">
              <a:latin typeface="Arial" pitchFamily="34" charset="0"/>
              <a:ea typeface="+mn-ea"/>
            </a:endParaRPr>
          </a:p>
        </p:txBody>
      </p:sp>
      <p:sp>
        <p:nvSpPr>
          <p:cNvPr id="140294" name="Line 3"/>
          <p:cNvSpPr>
            <a:spLocks noChangeShapeType="1"/>
          </p:cNvSpPr>
          <p:nvPr/>
        </p:nvSpPr>
        <p:spPr bwMode="auto">
          <a:xfrm>
            <a:off x="0" y="238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140295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850" y="1219200"/>
            <a:ext cx="8064500" cy="4565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kern="0" dirty="0">
              <a:solidFill>
                <a:srgbClr val="000000"/>
              </a:solidFill>
              <a:latin typeface="Arial" charset="0"/>
              <a:ea typeface="ＭＳ Ｐゴシック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551" y="836613"/>
            <a:ext cx="86105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00179768"/>
              </p:ext>
            </p:extLst>
          </p:nvPr>
        </p:nvGraphicFramePr>
        <p:xfrm>
          <a:off x="308608" y="1143000"/>
          <a:ext cx="8149592" cy="43434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699261"/>
                <a:gridCol w="2259331"/>
                <a:gridCol w="2057400"/>
                <a:gridCol w="2133600"/>
              </a:tblGrid>
              <a:tr h="43441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Issue</a:t>
                      </a:r>
                      <a:endParaRPr lang="en-Z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Responsibility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Frames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908988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4. How</a:t>
                      </a:r>
                      <a:r>
                        <a:rPr lang="en-ZA" sz="1400" baseline="0" dirty="0" smtClean="0">
                          <a:latin typeface="Arial Narrow" panose="020B0606020202030204" pitchFamily="34" charset="0"/>
                        </a:rPr>
                        <a:t> to improve the data gaps that exist in the EPWP reports?</a:t>
                      </a:r>
                      <a:endParaRPr lang="en-ZA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baseline="0" dirty="0" smtClean="0">
                          <a:latin typeface="Arial Narrow" panose="020B0606020202030204" pitchFamily="34" charset="0"/>
                        </a:rPr>
                        <a:t>Decentralisation of data capturing is recommended to improve ownership of data and increased accountability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baseline="0" dirty="0" smtClean="0">
                          <a:latin typeface="Arial Narrow" panose="020B0606020202030204" pitchFamily="34" charset="0"/>
                        </a:rPr>
                        <a:t>System should flag participants who leave the programme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baseline="0" dirty="0" smtClean="0">
                          <a:latin typeface="Arial Narrow" panose="020B0606020202030204" pitchFamily="34" charset="0"/>
                        </a:rPr>
                        <a:t>Provinces to channel the budget for appointment of consultants to capacitate municipalities to report on their own</a:t>
                      </a:r>
                      <a:endParaRPr lang="en-ZA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National M&amp;E</a:t>
                      </a:r>
                      <a:endParaRPr lang="en-ZA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On- going</a:t>
                      </a:r>
                      <a:endParaRPr lang="en-ZA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85347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2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79216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Strategies to Improve Auditing Compliance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9pPr>
          </a:lstStyle>
          <a:p>
            <a:pPr eaLnBrk="1" hangingPunct="1"/>
            <a:fld id="{80FC078F-6DFA-449F-B056-B9C52253232A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12</a:t>
            </a:fld>
            <a:endParaRPr lang="en-US" sz="1400" dirty="0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6628" name="Picture 5" descr="EPWP letterhead temp-1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4251" b="12849"/>
          <a:stretch>
            <a:fillRect/>
          </a:stretch>
        </p:blipFill>
        <p:spPr bwMode="auto">
          <a:xfrm>
            <a:off x="6011863" y="6146800"/>
            <a:ext cx="19431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40293" name="Rectangle 6"/>
          <p:cNvSpPr>
            <a:spLocks noChangeArrowheads="1"/>
          </p:cNvSpPr>
          <p:nvPr/>
        </p:nvSpPr>
        <p:spPr bwMode="auto">
          <a:xfrm>
            <a:off x="-30480" y="867093"/>
            <a:ext cx="917448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 b="1" dirty="0" smtClean="0">
              <a:latin typeface="Arial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2400" b="1" dirty="0">
              <a:latin typeface="Arial" pitchFamily="34" charset="0"/>
              <a:ea typeface="+mn-ea"/>
            </a:endParaRPr>
          </a:p>
        </p:txBody>
      </p:sp>
      <p:sp>
        <p:nvSpPr>
          <p:cNvPr id="140294" name="Line 3"/>
          <p:cNvSpPr>
            <a:spLocks noChangeShapeType="1"/>
          </p:cNvSpPr>
          <p:nvPr/>
        </p:nvSpPr>
        <p:spPr bwMode="auto">
          <a:xfrm>
            <a:off x="0" y="238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140295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850" y="1219200"/>
            <a:ext cx="8064500" cy="4565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kern="0" dirty="0">
              <a:solidFill>
                <a:srgbClr val="000000"/>
              </a:solidFill>
              <a:latin typeface="Arial" charset="0"/>
              <a:ea typeface="ＭＳ Ｐゴシック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551" y="836613"/>
            <a:ext cx="86105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21283532"/>
              </p:ext>
            </p:extLst>
          </p:nvPr>
        </p:nvGraphicFramePr>
        <p:xfrm>
          <a:off x="308608" y="1219200"/>
          <a:ext cx="8454392" cy="435461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113598"/>
                <a:gridCol w="2113598"/>
                <a:gridCol w="2113598"/>
                <a:gridCol w="2113598"/>
              </a:tblGrid>
              <a:tr h="422695">
                <a:tc>
                  <a:txBody>
                    <a:bodyPr/>
                    <a:lstStyle/>
                    <a:p>
                      <a:r>
                        <a:rPr lang="en-ZA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Issue</a:t>
                      </a:r>
                      <a:endParaRPr lang="en-Z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Responsibility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Frames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311105">
                <a:tc>
                  <a:txBody>
                    <a:bodyPr/>
                    <a:lstStyle/>
                    <a:p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5. What strategies</a:t>
                      </a:r>
                      <a:r>
                        <a:rPr lang="en-ZA" sz="1400" baseline="0" dirty="0" smtClean="0">
                          <a:latin typeface="Arial Narrow" panose="020B0606020202030204" pitchFamily="34" charset="0"/>
                        </a:rPr>
                        <a:t> should be used to improve auditing processes in EPWP?</a:t>
                      </a:r>
                      <a:endParaRPr lang="en-ZA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Implementing bodies should keep</a:t>
                      </a:r>
                      <a:r>
                        <a:rPr lang="en-ZA" sz="1400" baseline="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 records and all source documents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Certified</a:t>
                      </a:r>
                      <a:r>
                        <a:rPr lang="en-ZA" sz="1400" baseline="0" dirty="0" smtClean="0">
                          <a:latin typeface="Arial Narrow" panose="020B0606020202030204" pitchFamily="34" charset="0"/>
                        </a:rPr>
                        <a:t> ID copies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baseline="0" dirty="0" smtClean="0">
                          <a:latin typeface="Arial Narrow" panose="020B0606020202030204" pitchFamily="34" charset="0"/>
                        </a:rPr>
                        <a:t>Contracts with participants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baseline="0" dirty="0" smtClean="0">
                          <a:latin typeface="Arial Narrow" panose="020B0606020202030204" pitchFamily="34" charset="0"/>
                        </a:rPr>
                        <a:t>Attendance registers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baseline="0" dirty="0" smtClean="0">
                          <a:latin typeface="Arial Narrow" panose="020B0606020202030204" pitchFamily="34" charset="0"/>
                        </a:rPr>
                        <a:t>Payments registers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baseline="0" dirty="0" smtClean="0">
                          <a:latin typeface="Arial Narrow" panose="020B0606020202030204" pitchFamily="34" charset="0"/>
                        </a:rPr>
                        <a:t>Include source documents in the appointments of consultants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baseline="0" dirty="0" smtClean="0">
                          <a:latin typeface="Arial Narrow" panose="020B0606020202030204" pitchFamily="34" charset="0"/>
                        </a:rPr>
                        <a:t>Do monthly reporting by making it a condition that contractors submit data with their monthly payment certificates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None/>
                      </a:pPr>
                      <a:endParaRPr lang="en-ZA" sz="1400" baseline="0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Public bodies</a:t>
                      </a:r>
                      <a:endParaRPr lang="en-ZA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Monthly</a:t>
                      </a:r>
                      <a:endParaRPr lang="en-ZA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30654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2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79216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Strategies to Improve Auditing Compliance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9pPr>
          </a:lstStyle>
          <a:p>
            <a:pPr eaLnBrk="1" hangingPunct="1"/>
            <a:fld id="{80FC078F-6DFA-449F-B056-B9C52253232A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13</a:t>
            </a:fld>
            <a:endParaRPr lang="en-US" sz="1400" dirty="0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6628" name="Picture 5" descr="EPWP letterhead temp-1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4251" b="12849"/>
          <a:stretch>
            <a:fillRect/>
          </a:stretch>
        </p:blipFill>
        <p:spPr bwMode="auto">
          <a:xfrm>
            <a:off x="6011863" y="6146800"/>
            <a:ext cx="19431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40293" name="Rectangle 6"/>
          <p:cNvSpPr>
            <a:spLocks noChangeArrowheads="1"/>
          </p:cNvSpPr>
          <p:nvPr/>
        </p:nvSpPr>
        <p:spPr bwMode="auto">
          <a:xfrm>
            <a:off x="-30480" y="867093"/>
            <a:ext cx="917448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 b="1" dirty="0" smtClean="0">
              <a:latin typeface="Arial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2400" b="1" dirty="0">
              <a:latin typeface="Arial" pitchFamily="34" charset="0"/>
              <a:ea typeface="+mn-ea"/>
            </a:endParaRPr>
          </a:p>
        </p:txBody>
      </p:sp>
      <p:sp>
        <p:nvSpPr>
          <p:cNvPr id="140294" name="Line 3"/>
          <p:cNvSpPr>
            <a:spLocks noChangeShapeType="1"/>
          </p:cNvSpPr>
          <p:nvPr/>
        </p:nvSpPr>
        <p:spPr bwMode="auto">
          <a:xfrm>
            <a:off x="0" y="238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140295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850" y="1219200"/>
            <a:ext cx="8064500" cy="4565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kern="0" dirty="0">
              <a:solidFill>
                <a:srgbClr val="000000"/>
              </a:solidFill>
              <a:latin typeface="Arial" charset="0"/>
              <a:ea typeface="ＭＳ Ｐゴシック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551" y="836613"/>
            <a:ext cx="86105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53478007"/>
              </p:ext>
            </p:extLst>
          </p:nvPr>
        </p:nvGraphicFramePr>
        <p:xfrm>
          <a:off x="308608" y="1295400"/>
          <a:ext cx="8606792" cy="329667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151698"/>
                <a:gridCol w="2151698"/>
                <a:gridCol w="2151698"/>
                <a:gridCol w="2151698"/>
              </a:tblGrid>
              <a:tr h="644918">
                <a:tc>
                  <a:txBody>
                    <a:bodyPr/>
                    <a:lstStyle/>
                    <a:p>
                      <a:r>
                        <a:rPr lang="en-ZA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Issue</a:t>
                      </a:r>
                      <a:endParaRPr lang="en-Z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Responsibility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Frames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403082">
                <a:tc>
                  <a:txBody>
                    <a:bodyPr/>
                    <a:lstStyle/>
                    <a:p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5. What strategies</a:t>
                      </a:r>
                      <a:r>
                        <a:rPr lang="en-ZA" sz="1400" baseline="0" dirty="0" smtClean="0">
                          <a:latin typeface="Arial Narrow" panose="020B0606020202030204" pitchFamily="34" charset="0"/>
                        </a:rPr>
                        <a:t> should be used to improve auditing processes in EPWP?</a:t>
                      </a:r>
                      <a:endParaRPr lang="en-ZA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ZA" sz="1400" baseline="0" dirty="0" smtClean="0">
                          <a:latin typeface="Arial Narrow" panose="020B0606020202030204" pitchFamily="34" charset="0"/>
                        </a:rPr>
                        <a:t>Link EPWP reporting system  with Home Affairs for ID verification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ZA" sz="1400" baseline="0" dirty="0" smtClean="0">
                          <a:latin typeface="Arial Narrow" panose="020B0606020202030204" pitchFamily="34" charset="0"/>
                        </a:rPr>
                        <a:t>Conduct quarterly data quality surveys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ZA" sz="1400" baseline="0" dirty="0" smtClean="0">
                          <a:latin typeface="Arial Narrow" panose="020B0606020202030204" pitchFamily="34" charset="0"/>
                        </a:rPr>
                        <a:t>Communicate findings to all stakeholders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ZA" sz="1400" baseline="0" dirty="0" smtClean="0">
                          <a:latin typeface="Arial Narrow" panose="020B0606020202030204" pitchFamily="34" charset="0"/>
                        </a:rPr>
                        <a:t>Develop an action plan to address all non-compliance issues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ZA" sz="1400" dirty="0" smtClean="0">
                        <a:latin typeface="Arial Narrow" panose="020B0606020202030204" pitchFamily="34" charset="0"/>
                      </a:endParaRPr>
                    </a:p>
                    <a:p>
                      <a:pPr marL="285750" indent="-285750">
                        <a:buFont typeface="Arial" pitchFamily="34" charset="0"/>
                        <a:buNone/>
                      </a:pPr>
                      <a:endParaRPr lang="en-ZA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NDPW</a:t>
                      </a:r>
                      <a:r>
                        <a:rPr lang="en-ZA" sz="1400" baseline="0" dirty="0" smtClean="0">
                          <a:latin typeface="Arial Narrow" panose="020B0606020202030204" pitchFamily="34" charset="0"/>
                        </a:rPr>
                        <a:t>  M&amp;E</a:t>
                      </a:r>
                    </a:p>
                    <a:p>
                      <a:endParaRPr lang="en-ZA" sz="1400" baseline="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400" baseline="0" dirty="0" smtClean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en-ZA" sz="1400" baseline="0" dirty="0" smtClean="0">
                          <a:latin typeface="Arial Narrow" panose="020B0606020202030204" pitchFamily="34" charset="0"/>
                        </a:rPr>
                        <a:t>NDPW ,Coordinating Departments &amp; Public Bodies</a:t>
                      </a:r>
                    </a:p>
                    <a:p>
                      <a:endParaRPr lang="en-ZA" sz="1400" baseline="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400" baseline="0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On-going</a:t>
                      </a:r>
                    </a:p>
                    <a:p>
                      <a:endParaRPr lang="en-ZA" sz="14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400" dirty="0" smtClean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Quarterly</a:t>
                      </a:r>
                    </a:p>
                    <a:p>
                      <a:endParaRPr lang="en-ZA" sz="14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4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4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4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32191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2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79216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9pPr>
          </a:lstStyle>
          <a:p>
            <a:pPr eaLnBrk="1" hangingPunct="1"/>
            <a:fld id="{80FC078F-6DFA-449F-B056-B9C52253232A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14</a:t>
            </a:fld>
            <a:endParaRPr lang="en-US" sz="1400" dirty="0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6628" name="Picture 5" descr="EPWP letterhead temp-1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4251" b="12849"/>
          <a:stretch>
            <a:fillRect/>
          </a:stretch>
        </p:blipFill>
        <p:spPr bwMode="auto">
          <a:xfrm>
            <a:off x="6011863" y="6146800"/>
            <a:ext cx="19431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40293" name="Rectangle 6"/>
          <p:cNvSpPr>
            <a:spLocks noChangeArrowheads="1"/>
          </p:cNvSpPr>
          <p:nvPr/>
        </p:nvSpPr>
        <p:spPr bwMode="auto">
          <a:xfrm>
            <a:off x="-30480" y="867093"/>
            <a:ext cx="917448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 b="1" dirty="0" smtClean="0">
              <a:latin typeface="Arial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2400" b="1" dirty="0">
              <a:latin typeface="Arial" pitchFamily="34" charset="0"/>
              <a:ea typeface="+mn-ea"/>
            </a:endParaRPr>
          </a:p>
        </p:txBody>
      </p:sp>
      <p:sp>
        <p:nvSpPr>
          <p:cNvPr id="140294" name="Line 3"/>
          <p:cNvSpPr>
            <a:spLocks noChangeShapeType="1"/>
          </p:cNvSpPr>
          <p:nvPr/>
        </p:nvSpPr>
        <p:spPr bwMode="auto">
          <a:xfrm>
            <a:off x="0" y="238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140295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850" y="1219200"/>
            <a:ext cx="8064500" cy="4565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kern="0" dirty="0">
              <a:solidFill>
                <a:srgbClr val="000000"/>
              </a:solidFill>
              <a:latin typeface="Arial" charset="0"/>
              <a:ea typeface="ＭＳ Ｐゴシック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551" y="836613"/>
            <a:ext cx="86105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53478007"/>
              </p:ext>
            </p:extLst>
          </p:nvPr>
        </p:nvGraphicFramePr>
        <p:xfrm>
          <a:off x="308608" y="1295400"/>
          <a:ext cx="8378192" cy="46482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378192"/>
              </a:tblGrid>
              <a:tr h="4648200">
                <a:tc>
                  <a:txBody>
                    <a:bodyPr/>
                    <a:lstStyle/>
                    <a:p>
                      <a:r>
                        <a:rPr lang="en-ZA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“When the Government has the right people, the right systems and the right intentions, many good things can happen. The trick is knowing </a:t>
                      </a:r>
                      <a:r>
                        <a:rPr lang="en-ZA" sz="1400" baseline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ones </a:t>
                      </a:r>
                      <a:r>
                        <a:rPr lang="en-ZA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they are”</a:t>
                      </a:r>
                    </a:p>
                    <a:p>
                      <a:endParaRPr lang="en-ZA" sz="14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ZA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Alan Ehrenhalt</a:t>
                      </a:r>
                    </a:p>
                    <a:p>
                      <a:endParaRPr lang="en-ZA" sz="14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ZA" sz="14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ZA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                      </a:t>
                      </a:r>
                    </a:p>
                    <a:p>
                      <a:endParaRPr lang="en-ZA" sz="14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ZA" sz="14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ZA" sz="14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ZA" sz="14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ZA" sz="14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ZA" sz="14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ZA" sz="14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ZA" sz="14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ZA" sz="14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ZA" sz="14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ZA" sz="14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Z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" name="Picture 3" descr="D:\LUCAS-PC\Data-Lucas\UWP\71014 Training\1407 JSD\spezifische_fragen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68400" y="2429272"/>
            <a:ext cx="7112000" cy="27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32191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2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792163"/>
          </a:xfrm>
        </p:spPr>
        <p:txBody>
          <a:bodyPr/>
          <a:lstStyle/>
          <a:p>
            <a:pPr>
              <a:defRPr/>
            </a:pPr>
            <a:r>
              <a:rPr lang="en-US" sz="2800" b="1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Outline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9pPr>
          </a:lstStyle>
          <a:p>
            <a:pPr eaLnBrk="1" hangingPunct="1"/>
            <a:fld id="{80FC078F-6DFA-449F-B056-B9C52253232A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2</a:t>
            </a:fld>
            <a:endParaRPr lang="en-US" sz="1400" dirty="0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6628" name="Picture 5" descr="EPWP letterhead temp-1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4251" b="12849"/>
          <a:stretch>
            <a:fillRect/>
          </a:stretch>
        </p:blipFill>
        <p:spPr bwMode="auto">
          <a:xfrm>
            <a:off x="6011863" y="6146800"/>
            <a:ext cx="19431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40293" name="Rectangle 6"/>
          <p:cNvSpPr>
            <a:spLocks noChangeArrowheads="1"/>
          </p:cNvSpPr>
          <p:nvPr/>
        </p:nvSpPr>
        <p:spPr bwMode="auto">
          <a:xfrm>
            <a:off x="685800" y="1219199"/>
            <a:ext cx="8077200" cy="4114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 b="1" dirty="0" smtClean="0">
              <a:latin typeface="Arial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2400" b="1" dirty="0">
              <a:latin typeface="Arial" pitchFamily="34" charset="0"/>
              <a:ea typeface="+mn-ea"/>
            </a:endParaRPr>
          </a:p>
        </p:txBody>
      </p:sp>
      <p:sp>
        <p:nvSpPr>
          <p:cNvPr id="140294" name="Line 3"/>
          <p:cNvSpPr>
            <a:spLocks noChangeShapeType="1"/>
          </p:cNvSpPr>
          <p:nvPr/>
        </p:nvSpPr>
        <p:spPr bwMode="auto">
          <a:xfrm>
            <a:off x="0" y="238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140295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850" y="1219200"/>
            <a:ext cx="8064500" cy="4565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kern="0" dirty="0">
              <a:solidFill>
                <a:srgbClr val="000000"/>
              </a:solidFill>
              <a:latin typeface="Arial" charset="0"/>
              <a:ea typeface="ＭＳ Ｐゴシック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551" y="1066800"/>
            <a:ext cx="8610599" cy="8156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Introduction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Information to be reported beyond figures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Data Process Flow</a:t>
            </a:r>
          </a:p>
          <a:p>
            <a:pPr marL="285750" indent="-285750" algn="just"/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Ownership of Data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Strategies to improve Auditing Compliance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106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2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79216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 Resource for Commission Four: EPWP Management Information Needs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9pPr>
          </a:lstStyle>
          <a:p>
            <a:pPr eaLnBrk="1" hangingPunct="1"/>
            <a:fld id="{80FC078F-6DFA-449F-B056-B9C52253232A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3</a:t>
            </a:fld>
            <a:endParaRPr lang="en-US" sz="1400" dirty="0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6628" name="Picture 5" descr="EPWP letterhead temp-1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4251" b="12849"/>
          <a:stretch>
            <a:fillRect/>
          </a:stretch>
        </p:blipFill>
        <p:spPr bwMode="auto">
          <a:xfrm>
            <a:off x="6011863" y="6146800"/>
            <a:ext cx="19431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40293" name="Rectangle 6"/>
          <p:cNvSpPr>
            <a:spLocks noChangeArrowheads="1"/>
          </p:cNvSpPr>
          <p:nvPr/>
        </p:nvSpPr>
        <p:spPr bwMode="auto">
          <a:xfrm>
            <a:off x="-30480" y="867093"/>
            <a:ext cx="917448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 b="1" dirty="0" smtClean="0">
              <a:latin typeface="Arial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2400" b="1" dirty="0">
              <a:latin typeface="Arial" pitchFamily="34" charset="0"/>
              <a:ea typeface="+mn-ea"/>
            </a:endParaRPr>
          </a:p>
        </p:txBody>
      </p:sp>
      <p:sp>
        <p:nvSpPr>
          <p:cNvPr id="140294" name="Line 3"/>
          <p:cNvSpPr>
            <a:spLocks noChangeShapeType="1"/>
          </p:cNvSpPr>
          <p:nvPr/>
        </p:nvSpPr>
        <p:spPr bwMode="auto">
          <a:xfrm>
            <a:off x="0" y="238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140295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850" y="1219200"/>
            <a:ext cx="8064500" cy="4565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kern="0" dirty="0">
              <a:solidFill>
                <a:srgbClr val="000000"/>
              </a:solidFill>
              <a:latin typeface="Arial" charset="0"/>
              <a:ea typeface="ＭＳ Ｐゴシック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551" y="836613"/>
            <a:ext cx="86105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20758581"/>
              </p:ext>
            </p:extLst>
          </p:nvPr>
        </p:nvGraphicFramePr>
        <p:xfrm>
          <a:off x="308608" y="1219200"/>
          <a:ext cx="8301992" cy="4805313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685054"/>
                <a:gridCol w="3088413"/>
                <a:gridCol w="2528525"/>
              </a:tblGrid>
              <a:tr h="452487">
                <a:tc>
                  <a:txBody>
                    <a:bodyPr/>
                    <a:lstStyle/>
                    <a:p>
                      <a:r>
                        <a:rPr lang="en-ZA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Responsibility</a:t>
                      </a:r>
                      <a:endParaRPr lang="en-Z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Responsible</a:t>
                      </a:r>
                      <a:r>
                        <a:rPr lang="en-ZA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Person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Institution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90513">
                <a:tc>
                  <a:txBody>
                    <a:bodyPr/>
                    <a:lstStyle/>
                    <a:p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Facilitator</a:t>
                      </a:r>
                      <a:endParaRPr lang="en-ZA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None/>
                      </a:pPr>
                      <a:r>
                        <a:rPr lang="en-ZA" sz="1400" baseline="0" dirty="0" smtClean="0">
                          <a:latin typeface="Arial Narrow" panose="020B0606020202030204" pitchFamily="34" charset="0"/>
                        </a:rPr>
                        <a:t>Mr  M Gomba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Department of Public Works Roads and Infrastructure: Limpopo Province</a:t>
                      </a:r>
                    </a:p>
                  </a:txBody>
                  <a:tcPr/>
                </a:tc>
              </a:tr>
              <a:tr h="568593">
                <a:tc>
                  <a:txBody>
                    <a:bodyPr/>
                    <a:lstStyle/>
                    <a:p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Facilitator</a:t>
                      </a:r>
                      <a:endParaRPr lang="en-ZA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None/>
                      </a:pPr>
                      <a:r>
                        <a:rPr lang="en-ZA" sz="1400" baseline="0" dirty="0" smtClean="0">
                          <a:latin typeface="Arial Narrow" panose="020B0606020202030204" pitchFamily="34" charset="0"/>
                        </a:rPr>
                        <a:t>Ms ZN Mdakane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Department of Public Works Roads and Transport: Mpumalanga Province</a:t>
                      </a:r>
                    </a:p>
                  </a:txBody>
                  <a:tcPr/>
                </a:tc>
              </a:tr>
              <a:tr h="599073">
                <a:tc>
                  <a:txBody>
                    <a:bodyPr/>
                    <a:lstStyle/>
                    <a:p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Scribe</a:t>
                      </a:r>
                      <a:endParaRPr lang="en-ZA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None/>
                      </a:pPr>
                      <a:r>
                        <a:rPr lang="en-ZA" sz="1400" baseline="0" dirty="0" smtClean="0">
                          <a:latin typeface="Arial Narrow" panose="020B0606020202030204" pitchFamily="34" charset="0"/>
                        </a:rPr>
                        <a:t>Ms N Manyisane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National Department of Public Works</a:t>
                      </a:r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Scribe</a:t>
                      </a:r>
                      <a:endParaRPr lang="en-ZA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None/>
                      </a:pPr>
                      <a:r>
                        <a:rPr lang="en-ZA" sz="1400" baseline="0" dirty="0" smtClean="0">
                          <a:latin typeface="Arial Narrow" panose="020B0606020202030204" pitchFamily="34" charset="0"/>
                        </a:rPr>
                        <a:t>Mr Mzi Gusha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National Department of Public Works</a:t>
                      </a: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Resource</a:t>
                      </a:r>
                      <a:r>
                        <a:rPr lang="en-ZA" sz="1400" baseline="0" dirty="0" smtClean="0">
                          <a:latin typeface="Arial Narrow" panose="020B0606020202030204" pitchFamily="34" charset="0"/>
                        </a:rPr>
                        <a:t> Person</a:t>
                      </a:r>
                      <a:endParaRPr lang="en-ZA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None/>
                      </a:pPr>
                      <a:r>
                        <a:rPr lang="en-ZA" sz="1400" baseline="0" dirty="0" smtClean="0">
                          <a:latin typeface="Arial Narrow" panose="020B0606020202030204" pitchFamily="34" charset="0"/>
                        </a:rPr>
                        <a:t>Ms K Zantsi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National Department of</a:t>
                      </a:r>
                      <a:r>
                        <a:rPr lang="en-ZA" sz="1400" baseline="0" dirty="0" smtClean="0">
                          <a:latin typeface="Arial Narrow" panose="020B0606020202030204" pitchFamily="34" charset="0"/>
                        </a:rPr>
                        <a:t> Public Works</a:t>
                      </a:r>
                      <a:endParaRPr lang="en-ZA" sz="1400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995313">
                <a:tc>
                  <a:txBody>
                    <a:bodyPr/>
                    <a:lstStyle/>
                    <a:p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Rapporteur</a:t>
                      </a:r>
                      <a:endParaRPr lang="en-ZA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None/>
                      </a:pPr>
                      <a:r>
                        <a:rPr lang="en-ZA" sz="1400" baseline="0" dirty="0" smtClean="0">
                          <a:latin typeface="Arial Narrow" panose="020B0606020202030204" pitchFamily="34" charset="0"/>
                        </a:rPr>
                        <a:t>Ms ZN Mdakane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Department of Public Works Roads and Transport: Mpumalanga Province</a:t>
                      </a:r>
                    </a:p>
                    <a:p>
                      <a:endParaRPr lang="en-ZA" sz="1400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5106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2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792163"/>
          </a:xfrm>
        </p:spPr>
        <p:txBody>
          <a:bodyPr/>
          <a:lstStyle/>
          <a:p>
            <a:pPr>
              <a:defRPr/>
            </a:pPr>
            <a:r>
              <a:rPr lang="en-US" sz="2800" b="1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9pPr>
          </a:lstStyle>
          <a:p>
            <a:pPr eaLnBrk="1" hangingPunct="1"/>
            <a:fld id="{80FC078F-6DFA-449F-B056-B9C52253232A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4</a:t>
            </a:fld>
            <a:endParaRPr lang="en-US" sz="1400" dirty="0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6628" name="Picture 5" descr="EPWP letterhead temp-1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4251" b="12849"/>
          <a:stretch>
            <a:fillRect/>
          </a:stretch>
        </p:blipFill>
        <p:spPr bwMode="auto">
          <a:xfrm>
            <a:off x="6011863" y="6146800"/>
            <a:ext cx="19431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40293" name="Rectangle 6"/>
          <p:cNvSpPr>
            <a:spLocks noChangeArrowheads="1"/>
          </p:cNvSpPr>
          <p:nvPr/>
        </p:nvSpPr>
        <p:spPr bwMode="auto">
          <a:xfrm>
            <a:off x="685800" y="1219199"/>
            <a:ext cx="8077200" cy="4114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 b="1" dirty="0" smtClean="0">
              <a:latin typeface="Arial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2400" b="1" dirty="0">
              <a:latin typeface="Arial" pitchFamily="34" charset="0"/>
              <a:ea typeface="+mn-ea"/>
            </a:endParaRPr>
          </a:p>
        </p:txBody>
      </p:sp>
      <p:sp>
        <p:nvSpPr>
          <p:cNvPr id="140294" name="Line 3"/>
          <p:cNvSpPr>
            <a:spLocks noChangeShapeType="1"/>
          </p:cNvSpPr>
          <p:nvPr/>
        </p:nvSpPr>
        <p:spPr bwMode="auto">
          <a:xfrm>
            <a:off x="0" y="238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140295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850" y="1219200"/>
            <a:ext cx="8064500" cy="4565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kern="0" dirty="0">
              <a:solidFill>
                <a:srgbClr val="000000"/>
              </a:solidFill>
              <a:latin typeface="Arial" charset="0"/>
              <a:ea typeface="ＭＳ Ｐゴシック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551" y="1371600"/>
            <a:ext cx="8610599" cy="9818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EPWP needs good quality data which is correct, complete and consistent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Correct data is accurate and reflects what actually happened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Complete data has no data gaps that means all required fields are reported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Consistent data has no unexplained variations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Data Management systems in place must be reliable, effective and efficient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EPWP should report beyond the numbers and have portfolio of evidence to show case how the lives of participants have changed </a:t>
            </a:r>
          </a:p>
          <a:p>
            <a:pPr marL="285750" indent="-285750" algn="just"/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285750" indent="-285750" algn="just"/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/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/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106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2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79216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 to be Reported beyond Figures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9pPr>
          </a:lstStyle>
          <a:p>
            <a:pPr eaLnBrk="1" hangingPunct="1"/>
            <a:fld id="{80FC078F-6DFA-449F-B056-B9C52253232A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5</a:t>
            </a:fld>
            <a:endParaRPr lang="en-US" sz="1400" dirty="0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6628" name="Picture 5" descr="EPWP letterhead temp-1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4251" b="12849"/>
          <a:stretch>
            <a:fillRect/>
          </a:stretch>
        </p:blipFill>
        <p:spPr bwMode="auto">
          <a:xfrm>
            <a:off x="6011863" y="6146800"/>
            <a:ext cx="19431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40293" name="Rectangle 6"/>
          <p:cNvSpPr>
            <a:spLocks noChangeArrowheads="1"/>
          </p:cNvSpPr>
          <p:nvPr/>
        </p:nvSpPr>
        <p:spPr bwMode="auto">
          <a:xfrm>
            <a:off x="-30480" y="867093"/>
            <a:ext cx="917448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 b="1" dirty="0" smtClean="0">
              <a:latin typeface="Arial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2400" b="1" dirty="0">
              <a:latin typeface="Arial" pitchFamily="34" charset="0"/>
              <a:ea typeface="+mn-ea"/>
            </a:endParaRPr>
          </a:p>
        </p:txBody>
      </p:sp>
      <p:sp>
        <p:nvSpPr>
          <p:cNvPr id="140294" name="Line 3"/>
          <p:cNvSpPr>
            <a:spLocks noChangeShapeType="1"/>
          </p:cNvSpPr>
          <p:nvPr/>
        </p:nvSpPr>
        <p:spPr bwMode="auto">
          <a:xfrm>
            <a:off x="0" y="238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140295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850" y="1219200"/>
            <a:ext cx="8064500" cy="4565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kern="0" dirty="0">
              <a:solidFill>
                <a:srgbClr val="000000"/>
              </a:solidFill>
              <a:latin typeface="Arial" charset="0"/>
              <a:ea typeface="ＭＳ Ｐゴシック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551" y="836613"/>
            <a:ext cx="86105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20758581"/>
              </p:ext>
            </p:extLst>
          </p:nvPr>
        </p:nvGraphicFramePr>
        <p:xfrm>
          <a:off x="308608" y="1219200"/>
          <a:ext cx="8454392" cy="44196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113598"/>
                <a:gridCol w="2431111"/>
                <a:gridCol w="1990383"/>
                <a:gridCol w="1919300"/>
              </a:tblGrid>
              <a:tr h="452487">
                <a:tc>
                  <a:txBody>
                    <a:bodyPr/>
                    <a:lstStyle/>
                    <a:p>
                      <a:r>
                        <a:rPr lang="en-ZA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Issue</a:t>
                      </a:r>
                      <a:endParaRPr lang="en-Z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Responsibility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Frames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967113">
                <a:tc>
                  <a:txBody>
                    <a:bodyPr/>
                    <a:lstStyle/>
                    <a:p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1. Reporting beyond numbers: what type of indicators are important for reporting? </a:t>
                      </a:r>
                      <a:endParaRPr lang="en-ZA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Conducting baseline</a:t>
                      </a:r>
                      <a:r>
                        <a:rPr lang="en-ZA" sz="1400" baseline="0" dirty="0" smtClean="0">
                          <a:latin typeface="Arial Narrow" panose="020B0606020202030204" pitchFamily="34" charset="0"/>
                        </a:rPr>
                        <a:t> assessment, r</a:t>
                      </a:r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eport</a:t>
                      </a:r>
                      <a:r>
                        <a:rPr lang="en-ZA" sz="1400" baseline="0" dirty="0" smtClean="0">
                          <a:latin typeface="Arial Narrow" panose="020B0606020202030204" pitchFamily="34" charset="0"/>
                        </a:rPr>
                        <a:t> impact (tracking of participants)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baseline="0" dirty="0" smtClean="0">
                          <a:latin typeface="Arial Narrow" panose="020B0606020202030204" pitchFamily="34" charset="0"/>
                        </a:rPr>
                        <a:t>Uploading trained participants. Report and keep records of training and capacity building of participants.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baseline="0" dirty="0" smtClean="0">
                          <a:latin typeface="Arial Narrow" panose="020B0606020202030204" pitchFamily="34" charset="0"/>
                        </a:rPr>
                        <a:t>M and E should report the actual number of participants per  Demographics( ID verification)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baseline="0" dirty="0" smtClean="0">
                          <a:latin typeface="Arial Narrow" panose="020B0606020202030204" pitchFamily="34" charset="0"/>
                        </a:rPr>
                        <a:t>Reporting the type of assets and services provided.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baseline="0" dirty="0" smtClean="0">
                          <a:latin typeface="Arial Narrow" panose="020B0606020202030204" pitchFamily="34" charset="0"/>
                        </a:rPr>
                        <a:t>Outputs should be made a compulsory field.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Public bodies</a:t>
                      </a:r>
                    </a:p>
                    <a:p>
                      <a:endParaRPr lang="en-ZA" sz="14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4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4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4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4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4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400" dirty="0" smtClean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National M and E</a:t>
                      </a:r>
                    </a:p>
                    <a:p>
                      <a:endParaRPr lang="en-ZA" sz="14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4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400" dirty="0" smtClean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Public bodies</a:t>
                      </a:r>
                    </a:p>
                    <a:p>
                      <a:endParaRPr lang="en-ZA" sz="1400" dirty="0" smtClean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National M&amp;E</a:t>
                      </a:r>
                      <a:endParaRPr lang="en-ZA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Quarterly</a:t>
                      </a:r>
                    </a:p>
                    <a:p>
                      <a:endParaRPr lang="en-ZA" sz="14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4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4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4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4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4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400" dirty="0" smtClean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Quarterly</a:t>
                      </a:r>
                    </a:p>
                    <a:p>
                      <a:endParaRPr lang="en-ZA" sz="14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4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400" dirty="0" smtClean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Monthly</a:t>
                      </a:r>
                    </a:p>
                    <a:p>
                      <a:endParaRPr lang="en-ZA" sz="1400" dirty="0" smtClean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2015/16</a:t>
                      </a:r>
                    </a:p>
                    <a:p>
                      <a:endParaRPr lang="en-ZA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5106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2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79216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 to be Reported beyond Figures 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9pPr>
          </a:lstStyle>
          <a:p>
            <a:pPr eaLnBrk="1" hangingPunct="1"/>
            <a:fld id="{80FC078F-6DFA-449F-B056-B9C52253232A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6</a:t>
            </a:fld>
            <a:endParaRPr lang="en-US" sz="1400" dirty="0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6628" name="Picture 5" descr="EPWP letterhead temp-1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4251" b="12849"/>
          <a:stretch>
            <a:fillRect/>
          </a:stretch>
        </p:blipFill>
        <p:spPr bwMode="auto">
          <a:xfrm>
            <a:off x="6011863" y="6146800"/>
            <a:ext cx="19431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40293" name="Rectangle 6"/>
          <p:cNvSpPr>
            <a:spLocks noChangeArrowheads="1"/>
          </p:cNvSpPr>
          <p:nvPr/>
        </p:nvSpPr>
        <p:spPr bwMode="auto">
          <a:xfrm>
            <a:off x="-30480" y="867093"/>
            <a:ext cx="917448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 b="1" dirty="0" smtClean="0">
              <a:latin typeface="Arial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2400" b="1" dirty="0">
              <a:latin typeface="Arial" pitchFamily="34" charset="0"/>
              <a:ea typeface="+mn-ea"/>
            </a:endParaRPr>
          </a:p>
        </p:txBody>
      </p:sp>
      <p:sp>
        <p:nvSpPr>
          <p:cNvPr id="140294" name="Line 3"/>
          <p:cNvSpPr>
            <a:spLocks noChangeShapeType="1"/>
          </p:cNvSpPr>
          <p:nvPr/>
        </p:nvSpPr>
        <p:spPr bwMode="auto">
          <a:xfrm>
            <a:off x="0" y="238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140295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850" y="1219200"/>
            <a:ext cx="8064500" cy="4565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kern="0" dirty="0">
              <a:solidFill>
                <a:srgbClr val="000000"/>
              </a:solidFill>
              <a:latin typeface="Arial" charset="0"/>
              <a:ea typeface="ＭＳ Ｐゴシック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551" y="836613"/>
            <a:ext cx="86105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93698193"/>
              </p:ext>
            </p:extLst>
          </p:nvPr>
        </p:nvGraphicFramePr>
        <p:xfrm>
          <a:off x="381000" y="1447800"/>
          <a:ext cx="8530592" cy="3102612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132648"/>
                <a:gridCol w="2132648"/>
                <a:gridCol w="2233063"/>
                <a:gridCol w="2032233"/>
              </a:tblGrid>
              <a:tr h="534056">
                <a:tc>
                  <a:txBody>
                    <a:bodyPr/>
                    <a:lstStyle/>
                    <a:p>
                      <a:r>
                        <a:rPr lang="en-ZA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Issue</a:t>
                      </a:r>
                      <a:endParaRPr lang="en-Z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Responsibility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Frames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568556">
                <a:tc>
                  <a:txBody>
                    <a:bodyPr/>
                    <a:lstStyle/>
                    <a:p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Reporting beyond numbers: what type of indicators are important for reporting? </a:t>
                      </a:r>
                      <a:endParaRPr lang="en-ZA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baseline="0" dirty="0" smtClean="0">
                          <a:latin typeface="Arial Narrow" panose="020B0606020202030204" pitchFamily="34" charset="0"/>
                        </a:rPr>
                        <a:t>Completed projects should be profiled and archived</a:t>
                      </a:r>
                      <a:endParaRPr lang="en-ZA" sz="1400" dirty="0" smtClean="0">
                        <a:latin typeface="Arial Narrow" panose="020B060602020203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Develop sector</a:t>
                      </a:r>
                      <a:r>
                        <a:rPr lang="en-ZA" sz="1400" baseline="0" dirty="0" smtClean="0">
                          <a:latin typeface="Arial Narrow" panose="020B0606020202030204" pitchFamily="34" charset="0"/>
                        </a:rPr>
                        <a:t> specific reporting templates and the indicators should be aligned to the sector. </a:t>
                      </a:r>
                      <a:endParaRPr lang="en-ZA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National M&amp;E , Public bodies</a:t>
                      </a:r>
                      <a:endParaRPr lang="en-ZA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On-going</a:t>
                      </a:r>
                      <a:endParaRPr lang="en-ZA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55244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2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79216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Process Flow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9pPr>
          </a:lstStyle>
          <a:p>
            <a:pPr eaLnBrk="1" hangingPunct="1"/>
            <a:fld id="{80FC078F-6DFA-449F-B056-B9C52253232A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7</a:t>
            </a:fld>
            <a:endParaRPr lang="en-US" sz="1400" dirty="0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6628" name="Picture 5" descr="EPWP letterhead temp-1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4251" b="12849"/>
          <a:stretch>
            <a:fillRect/>
          </a:stretch>
        </p:blipFill>
        <p:spPr bwMode="auto">
          <a:xfrm>
            <a:off x="6011863" y="6146800"/>
            <a:ext cx="19431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40293" name="Rectangle 6"/>
          <p:cNvSpPr>
            <a:spLocks noChangeArrowheads="1"/>
          </p:cNvSpPr>
          <p:nvPr/>
        </p:nvSpPr>
        <p:spPr bwMode="auto">
          <a:xfrm>
            <a:off x="-30480" y="867093"/>
            <a:ext cx="917448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 b="1" dirty="0" smtClean="0">
              <a:latin typeface="Arial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2400" b="1" dirty="0">
              <a:latin typeface="Arial" pitchFamily="34" charset="0"/>
              <a:ea typeface="+mn-ea"/>
            </a:endParaRPr>
          </a:p>
        </p:txBody>
      </p:sp>
      <p:sp>
        <p:nvSpPr>
          <p:cNvPr id="140294" name="Line 3"/>
          <p:cNvSpPr>
            <a:spLocks noChangeShapeType="1"/>
          </p:cNvSpPr>
          <p:nvPr/>
        </p:nvSpPr>
        <p:spPr bwMode="auto">
          <a:xfrm>
            <a:off x="0" y="238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140295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850" y="1219200"/>
            <a:ext cx="8064500" cy="4565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kern="0" dirty="0">
              <a:solidFill>
                <a:srgbClr val="000000"/>
              </a:solidFill>
              <a:latin typeface="Arial" charset="0"/>
              <a:ea typeface="ＭＳ Ｐゴシック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551" y="836613"/>
            <a:ext cx="86105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31461844"/>
              </p:ext>
            </p:extLst>
          </p:nvPr>
        </p:nvGraphicFramePr>
        <p:xfrm>
          <a:off x="304800" y="1219200"/>
          <a:ext cx="8606792" cy="4237971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151698"/>
                <a:gridCol w="2151698"/>
                <a:gridCol w="2151698"/>
                <a:gridCol w="2151698"/>
              </a:tblGrid>
              <a:tr h="519411">
                <a:tc>
                  <a:txBody>
                    <a:bodyPr/>
                    <a:lstStyle/>
                    <a:p>
                      <a:r>
                        <a:rPr lang="en-ZA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Issue</a:t>
                      </a:r>
                      <a:endParaRPr lang="en-Z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Responsibility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Frames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249188">
                <a:tc>
                  <a:txBody>
                    <a:bodyPr/>
                    <a:lstStyle/>
                    <a:p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2. Data process</a:t>
                      </a:r>
                      <a:r>
                        <a:rPr lang="en-ZA" sz="1400" baseline="0" dirty="0" smtClean="0">
                          <a:latin typeface="Arial Narrow" panose="020B0606020202030204" pitchFamily="34" charset="0"/>
                        </a:rPr>
                        <a:t> flow –which model should be adopted data integrity and ownership of data?</a:t>
                      </a:r>
                      <a:endParaRPr lang="en-ZA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Establishment of M&amp;E</a:t>
                      </a:r>
                      <a:r>
                        <a:rPr lang="en-ZA" sz="1400" baseline="0" dirty="0" smtClean="0">
                          <a:latin typeface="Arial Narrow" panose="020B0606020202030204" pitchFamily="34" charset="0"/>
                        </a:rPr>
                        <a:t> units  in  provinces.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ZA" sz="1400" baseline="0" dirty="0" smtClean="0">
                          <a:latin typeface="Arial Narrow" panose="020B0606020202030204" pitchFamily="34" charset="0"/>
                        </a:rPr>
                        <a:t>Capacity for data management and required resources to be in place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ZA" sz="1400" baseline="0" dirty="0" smtClean="0">
                          <a:latin typeface="Arial Narrow" panose="020B0606020202030204" pitchFamily="34" charset="0"/>
                        </a:rPr>
                        <a:t>Capacity for data collection and verification to be in place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1400" baseline="0" dirty="0" smtClean="0">
                          <a:latin typeface="Arial Narrow" panose="020B0606020202030204" pitchFamily="34" charset="0"/>
                        </a:rPr>
                        <a:t>Have stake holder engagement  forums to give  feedback to public bodies on all non-compliant projects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1400" baseline="0" dirty="0" smtClean="0">
                          <a:latin typeface="Arial Narrow" panose="020B0606020202030204" pitchFamily="34" charset="0"/>
                        </a:rPr>
                        <a:t>Off-line template should be utilised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ZA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Coordinating departments</a:t>
                      </a:r>
                      <a:endParaRPr lang="en-ZA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2015/16</a:t>
                      </a:r>
                    </a:p>
                    <a:p>
                      <a:endParaRPr lang="en-ZA" sz="14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4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40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400" baseline="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400" baseline="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400" baseline="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400" baseline="0" dirty="0" smtClean="0">
                        <a:latin typeface="Arial Narrow" panose="020B0606020202030204" pitchFamily="34" charset="0"/>
                      </a:endParaRPr>
                    </a:p>
                    <a:p>
                      <a:endParaRPr lang="en-ZA" sz="1400" baseline="0" dirty="0" smtClean="0">
                        <a:latin typeface="Arial Narrow" panose="020B0606020202030204" pitchFamily="34" charset="0"/>
                      </a:endParaRPr>
                    </a:p>
                    <a:p>
                      <a:r>
                        <a:rPr lang="en-ZA" sz="1400" baseline="0" dirty="0" smtClean="0">
                          <a:latin typeface="Arial Narrow" panose="020B0606020202030204" pitchFamily="34" charset="0"/>
                        </a:rPr>
                        <a:t>3 weeks after system closure</a:t>
                      </a:r>
                      <a:endParaRPr lang="en-ZA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62547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2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79216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Process Flow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9pPr>
          </a:lstStyle>
          <a:p>
            <a:pPr eaLnBrk="1" hangingPunct="1"/>
            <a:fld id="{80FC078F-6DFA-449F-B056-B9C52253232A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8</a:t>
            </a:fld>
            <a:endParaRPr lang="en-US" sz="1400" dirty="0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6628" name="Picture 5" descr="EPWP letterhead temp-1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4251" b="12849"/>
          <a:stretch>
            <a:fillRect/>
          </a:stretch>
        </p:blipFill>
        <p:spPr bwMode="auto">
          <a:xfrm>
            <a:off x="6011863" y="6146800"/>
            <a:ext cx="19431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40293" name="Rectangle 6"/>
          <p:cNvSpPr>
            <a:spLocks noChangeArrowheads="1"/>
          </p:cNvSpPr>
          <p:nvPr/>
        </p:nvSpPr>
        <p:spPr bwMode="auto">
          <a:xfrm>
            <a:off x="-30480" y="867093"/>
            <a:ext cx="917448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 b="1" dirty="0" smtClean="0">
              <a:latin typeface="Arial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2400" b="1" dirty="0">
              <a:latin typeface="Arial" pitchFamily="34" charset="0"/>
              <a:ea typeface="+mn-ea"/>
            </a:endParaRPr>
          </a:p>
        </p:txBody>
      </p:sp>
      <p:sp>
        <p:nvSpPr>
          <p:cNvPr id="140294" name="Line 3"/>
          <p:cNvSpPr>
            <a:spLocks noChangeShapeType="1"/>
          </p:cNvSpPr>
          <p:nvPr/>
        </p:nvSpPr>
        <p:spPr bwMode="auto">
          <a:xfrm>
            <a:off x="0" y="238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140295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850" y="1219200"/>
            <a:ext cx="8064500" cy="4565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kern="0" dirty="0">
              <a:solidFill>
                <a:srgbClr val="000000"/>
              </a:solidFill>
              <a:latin typeface="Arial" charset="0"/>
              <a:ea typeface="ＭＳ Ｐゴシック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551" y="836613"/>
            <a:ext cx="86105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6562725" y="2590799"/>
            <a:ext cx="2581275" cy="1576577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DATA MANAGEMENT SECTION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Symbol" pitchFamily="18" charset="2"/>
              <a:buChar char="·"/>
            </a:pPr>
            <a:r>
              <a:rPr lang="en-US" sz="1100" dirty="0" smtClean="0">
                <a:latin typeface="Calibri" pitchFamily="34" charset="0"/>
                <a:cs typeface="Arial" pitchFamily="34" charset="0"/>
              </a:rPr>
              <a:t>Coordinate stakeholder engagement forums to discuss  non-compliant  data and also data which has been captured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Symbol" pitchFamily="18" charset="2"/>
              <a:buChar char="·"/>
            </a:pPr>
            <a:r>
              <a:rPr lang="en-US" sz="1100" dirty="0" smtClean="0">
                <a:latin typeface="Calibri" pitchFamily="34" charset="0"/>
                <a:cs typeface="Arial" pitchFamily="34" charset="0"/>
              </a:rPr>
              <a:t>Update project data on the system</a:t>
            </a:r>
          </a:p>
        </p:txBody>
      </p:sp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3741737" y="990599"/>
            <a:ext cx="2657475" cy="133985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DATA MANAGEMENT SECTION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Symbol" pitchFamily="18" charset="2"/>
              <a:buChar char="·"/>
            </a:pPr>
            <a:r>
              <a:rPr lang="en-US" sz="1100" dirty="0" smtClean="0">
                <a:latin typeface="Calibri" pitchFamily="34" charset="0"/>
                <a:cs typeface="Arial" pitchFamily="34" charset="0"/>
              </a:rPr>
              <a:t>Allocation of data to data management coordinators per sector</a:t>
            </a:r>
          </a:p>
          <a:p>
            <a:pPr marR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·"/>
              <a:tabLst/>
            </a:pPr>
            <a:r>
              <a:rPr lang="en-US" sz="1100" dirty="0" smtClean="0">
                <a:latin typeface="Calibri" pitchFamily="34" charset="0"/>
                <a:cs typeface="Arial" pitchFamily="34" charset="0"/>
              </a:rPr>
              <a:t>Check for completeness and accuracy of data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·"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·"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751637" y="990599"/>
            <a:ext cx="2343150" cy="1303833"/>
          </a:xfrm>
          <a:prstGeom prst="roundRect">
            <a:avLst>
              <a:gd name="adj" fmla="val 16667"/>
            </a:avLst>
          </a:prstGeom>
          <a:solidFill>
            <a:srgbClr val="FF66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DATA MANAGEMENT SECTION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Symbol" pitchFamily="18" charset="2"/>
              <a:buChar char="·"/>
            </a:pPr>
            <a:r>
              <a:rPr lang="en-US" sz="1100" dirty="0" smtClean="0">
                <a:latin typeface="Calibri" pitchFamily="34" charset="0"/>
                <a:cs typeface="Arial" pitchFamily="34" charset="0"/>
              </a:rPr>
              <a:t>Allocation of data to data capturers (per Municipality, Programme, Department)</a:t>
            </a:r>
          </a:p>
          <a:p>
            <a:pPr marR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·"/>
              <a:tabLst/>
            </a:pPr>
            <a:r>
              <a:rPr lang="en-US" sz="1100" dirty="0" smtClean="0">
                <a:latin typeface="Calibri" pitchFamily="34" charset="0"/>
                <a:cs typeface="Arial" pitchFamily="34" charset="0"/>
              </a:rPr>
              <a:t>Record all projects allocated</a:t>
            </a:r>
          </a:p>
          <a:p>
            <a:pPr marR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·"/>
              <a:tabLst/>
            </a:pPr>
            <a:r>
              <a:rPr lang="en-US" sz="1100" dirty="0" smtClean="0">
                <a:latin typeface="Calibri" pitchFamily="34" charset="0"/>
                <a:cs typeface="Arial" pitchFamily="34" charset="0"/>
              </a:rPr>
              <a:t>Authorise for capturing</a:t>
            </a:r>
          </a:p>
        </p:txBody>
      </p:sp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76200" y="2514600"/>
            <a:ext cx="3362325" cy="1649717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 DATA MANAGEMENT SECTION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Symbol" pitchFamily="18" charset="2"/>
              <a:buChar char="·"/>
            </a:pPr>
            <a:r>
              <a:rPr lang="en-US" sz="1100" dirty="0" smtClean="0">
                <a:latin typeface="Calibri" pitchFamily="34" charset="0"/>
                <a:cs typeface="Arial" pitchFamily="34" charset="0"/>
              </a:rPr>
              <a:t>Monitor Capturing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Symbol" pitchFamily="18" charset="2"/>
              <a:buChar char="·"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Track Capturing status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Report progress weekly.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Ensure filing of captured projects and keeping project profiles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AutoShape 6"/>
          <p:cNvSpPr>
            <a:spLocks noChangeArrowheads="1"/>
          </p:cNvSpPr>
          <p:nvPr/>
        </p:nvSpPr>
        <p:spPr bwMode="auto">
          <a:xfrm>
            <a:off x="3810000" y="2590800"/>
            <a:ext cx="2447925" cy="1568450"/>
          </a:xfrm>
          <a:prstGeom prst="roundRect">
            <a:avLst>
              <a:gd name="adj" fmla="val 16667"/>
            </a:avLst>
          </a:prstGeom>
          <a:solidFill>
            <a:srgbClr val="FF66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DATA MANAGEMENT SECTION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Symbol" pitchFamily="18" charset="2"/>
              <a:buChar char="·"/>
            </a:pPr>
            <a:r>
              <a:rPr lang="en-US" sz="1100" dirty="0" smtClean="0">
                <a:latin typeface="Calibri" pitchFamily="34" charset="0"/>
                <a:cs typeface="Arial" pitchFamily="34" charset="0"/>
              </a:rPr>
              <a:t>Compile progress reports on data captured (Monthly):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Symbol" pitchFamily="18" charset="2"/>
              <a:buChar char="·"/>
            </a:pPr>
            <a:r>
              <a:rPr lang="en-US" sz="1100" dirty="0" smtClean="0">
                <a:latin typeface="Calibri" pitchFamily="34" charset="0"/>
                <a:cs typeface="Arial" pitchFamily="34" charset="0"/>
              </a:rPr>
              <a:t>Reconciliation of captured data against data submitted/collected electronically and manually.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AutoShape 7"/>
          <p:cNvSpPr>
            <a:spLocks noChangeArrowheads="1"/>
          </p:cNvSpPr>
          <p:nvPr/>
        </p:nvSpPr>
        <p:spPr bwMode="auto">
          <a:xfrm>
            <a:off x="152400" y="4343400"/>
            <a:ext cx="4113213" cy="1481137"/>
          </a:xfrm>
          <a:prstGeom prst="roundRect">
            <a:avLst>
              <a:gd name="adj" fmla="val 16667"/>
            </a:avLst>
          </a:prstGeom>
          <a:solidFill>
            <a:srgbClr val="FF66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DATA MANAGEMENT SECTION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Symbol" pitchFamily="18" charset="2"/>
              <a:buChar char="·"/>
            </a:pPr>
            <a:r>
              <a:rPr lang="en-US" sz="1100" dirty="0" smtClean="0">
                <a:latin typeface="Calibri" pitchFamily="34" charset="0"/>
                <a:cs typeface="Arial" pitchFamily="34" charset="0"/>
              </a:rPr>
              <a:t>Provincial cut-off date for capturing by the 10</a:t>
            </a:r>
            <a:r>
              <a:rPr lang="en-US" sz="1100" baseline="30000" dirty="0" smtClean="0">
                <a:latin typeface="Calibri" pitchFamily="34" charset="0"/>
                <a:cs typeface="Arial" pitchFamily="34" charset="0"/>
              </a:rPr>
              <a:t>th</a:t>
            </a:r>
            <a:r>
              <a:rPr lang="en-US" sz="1100" dirty="0" smtClean="0">
                <a:latin typeface="Calibri" pitchFamily="34" charset="0"/>
                <a:cs typeface="Arial" pitchFamily="34" charset="0"/>
              </a:rPr>
              <a:t> of the month following the end of the quarter.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Validation of unpublished report up until system closure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Receiving raw data and dealing with all non-compliant data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Signing -off of provincial unpublished report to  NDPW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AutoShape 8"/>
          <p:cNvSpPr>
            <a:spLocks noChangeArrowheads="1"/>
          </p:cNvSpPr>
          <p:nvPr/>
        </p:nvSpPr>
        <p:spPr bwMode="auto">
          <a:xfrm>
            <a:off x="4724400" y="4343400"/>
            <a:ext cx="4124325" cy="1430893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EVALUATION SECTION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Symbol" pitchFamily="18" charset="2"/>
              <a:buChar char="·"/>
            </a:pPr>
            <a:r>
              <a:rPr lang="en-US" sz="1100" dirty="0" smtClean="0">
                <a:latin typeface="Calibri" pitchFamily="34" charset="0"/>
                <a:cs typeface="Arial" pitchFamily="34" charset="0"/>
              </a:rPr>
              <a:t>Conduct quarterly data quality assessments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Checking for compliance to the Ministerial Determination and audit requirements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Utilising sector forums to give feedback to stakeholders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Developing an action plan to deal with non-compliant projects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3" name="AutoShape 9"/>
          <p:cNvSpPr>
            <a:spLocks noChangeArrowheads="1"/>
          </p:cNvSpPr>
          <p:nvPr/>
        </p:nvSpPr>
        <p:spPr bwMode="auto">
          <a:xfrm>
            <a:off x="3238500" y="1447800"/>
            <a:ext cx="504825" cy="209550"/>
          </a:xfrm>
          <a:prstGeom prst="rightArrow">
            <a:avLst>
              <a:gd name="adj1" fmla="val 50000"/>
              <a:gd name="adj2" fmla="val 60227"/>
            </a:avLst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4" name="AutoShape 10"/>
          <p:cNvSpPr>
            <a:spLocks noChangeArrowheads="1"/>
          </p:cNvSpPr>
          <p:nvPr/>
        </p:nvSpPr>
        <p:spPr bwMode="auto">
          <a:xfrm>
            <a:off x="6400800" y="1447800"/>
            <a:ext cx="352425" cy="209550"/>
          </a:xfrm>
          <a:prstGeom prst="rightArrow">
            <a:avLst>
              <a:gd name="adj1" fmla="val 50000"/>
              <a:gd name="adj2" fmla="val 42045"/>
            </a:avLst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5" name="AutoShape 11"/>
          <p:cNvSpPr>
            <a:spLocks noChangeArrowheads="1"/>
          </p:cNvSpPr>
          <p:nvPr/>
        </p:nvSpPr>
        <p:spPr bwMode="auto">
          <a:xfrm>
            <a:off x="3457575" y="3157538"/>
            <a:ext cx="333375" cy="209550"/>
          </a:xfrm>
          <a:prstGeom prst="rightArrow">
            <a:avLst>
              <a:gd name="adj1" fmla="val 50000"/>
              <a:gd name="adj2" fmla="val 39773"/>
            </a:avLst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6" name="AutoShape 12"/>
          <p:cNvSpPr>
            <a:spLocks noChangeArrowheads="1"/>
          </p:cNvSpPr>
          <p:nvPr/>
        </p:nvSpPr>
        <p:spPr bwMode="auto">
          <a:xfrm>
            <a:off x="6238874" y="3124200"/>
            <a:ext cx="314325" cy="195263"/>
          </a:xfrm>
          <a:prstGeom prst="rightArrow">
            <a:avLst>
              <a:gd name="adj1" fmla="val 50000"/>
              <a:gd name="adj2" fmla="val 32353"/>
            </a:avLst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8" name="AutoShape 14"/>
          <p:cNvSpPr>
            <a:spLocks noChangeArrowheads="1"/>
          </p:cNvSpPr>
          <p:nvPr/>
        </p:nvSpPr>
        <p:spPr bwMode="auto">
          <a:xfrm>
            <a:off x="4267200" y="5029200"/>
            <a:ext cx="457200" cy="228600"/>
          </a:xfrm>
          <a:prstGeom prst="rightArrow">
            <a:avLst>
              <a:gd name="adj1" fmla="val 50000"/>
              <a:gd name="adj2" fmla="val 37689"/>
            </a:avLst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9" name="AutoShape 15"/>
          <p:cNvSpPr>
            <a:spLocks noChangeArrowheads="1"/>
          </p:cNvSpPr>
          <p:nvPr/>
        </p:nvSpPr>
        <p:spPr bwMode="auto">
          <a:xfrm>
            <a:off x="0" y="990600"/>
            <a:ext cx="3238500" cy="1419088"/>
          </a:xfrm>
          <a:prstGeom prst="roundRect">
            <a:avLst>
              <a:gd name="adj" fmla="val 16667"/>
            </a:avLst>
          </a:prstGeom>
          <a:solidFill>
            <a:srgbClr val="FF66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COORDINATING DEPARTMENT</a:t>
            </a:r>
            <a:r>
              <a:rPr lang="en-US" sz="1100" b="1" dirty="0" smtClean="0">
                <a:latin typeface="Calibri" pitchFamily="34" charset="0"/>
                <a:cs typeface="Arial" pitchFamily="34" charset="0"/>
              </a:rPr>
              <a:t>: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MONITORING SECTION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Symbol" pitchFamily="18" charset="2"/>
              <a:buChar char="·"/>
            </a:pPr>
            <a:r>
              <a:rPr lang="en-US" sz="1100" dirty="0" smtClean="0">
                <a:latin typeface="Calibri" pitchFamily="34" charset="0"/>
                <a:cs typeface="Arial" pitchFamily="34" charset="0"/>
              </a:rPr>
              <a:t>Data collection on site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Symbol" pitchFamily="18" charset="2"/>
              <a:buChar char="·"/>
            </a:pPr>
            <a:r>
              <a:rPr lang="en-US" sz="1100" dirty="0" smtClean="0">
                <a:latin typeface="Calibri" pitchFamily="34" charset="0"/>
                <a:cs typeface="Arial" pitchFamily="34" charset="0"/>
              </a:rPr>
              <a:t>Data processing for capturing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Symbol" pitchFamily="18" charset="2"/>
              <a:buChar char="·"/>
            </a:pPr>
            <a:r>
              <a:rPr lang="en-US" sz="1100" dirty="0" smtClean="0">
                <a:latin typeface="Calibri" pitchFamily="34" charset="0"/>
                <a:cs typeface="Arial" pitchFamily="34" charset="0"/>
              </a:rPr>
              <a:t>Data verification</a:t>
            </a:r>
          </a:p>
          <a:p>
            <a:pPr marR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·"/>
              <a:tabLst/>
            </a:pPr>
            <a:r>
              <a:rPr lang="en-US" sz="1100" dirty="0" smtClean="0">
                <a:latin typeface="Calibri" pitchFamily="34" charset="0"/>
                <a:cs typeface="Arial" pitchFamily="34" charset="0"/>
              </a:rPr>
              <a:t>Submission of data to data management section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·"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2547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2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79216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Process Flow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9pPr>
          </a:lstStyle>
          <a:p>
            <a:pPr eaLnBrk="1" hangingPunct="1"/>
            <a:fld id="{80FC078F-6DFA-449F-B056-B9C52253232A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9</a:t>
            </a:fld>
            <a:endParaRPr lang="en-US" sz="1400" dirty="0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6628" name="Picture 5" descr="EPWP letterhead temp-1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4251" b="12849"/>
          <a:stretch>
            <a:fillRect/>
          </a:stretch>
        </p:blipFill>
        <p:spPr bwMode="auto">
          <a:xfrm>
            <a:off x="6011863" y="6146800"/>
            <a:ext cx="19431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40293" name="Rectangle 6"/>
          <p:cNvSpPr>
            <a:spLocks noChangeArrowheads="1"/>
          </p:cNvSpPr>
          <p:nvPr/>
        </p:nvSpPr>
        <p:spPr bwMode="auto">
          <a:xfrm>
            <a:off x="-30480" y="867093"/>
            <a:ext cx="917448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 b="1" dirty="0" smtClean="0">
              <a:latin typeface="Arial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2400" b="1" dirty="0">
              <a:latin typeface="Arial" pitchFamily="34" charset="0"/>
              <a:ea typeface="+mn-ea"/>
            </a:endParaRPr>
          </a:p>
        </p:txBody>
      </p:sp>
      <p:sp>
        <p:nvSpPr>
          <p:cNvPr id="140294" name="Line 3"/>
          <p:cNvSpPr>
            <a:spLocks noChangeShapeType="1"/>
          </p:cNvSpPr>
          <p:nvPr/>
        </p:nvSpPr>
        <p:spPr bwMode="auto">
          <a:xfrm>
            <a:off x="0" y="238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140295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850" y="1219200"/>
            <a:ext cx="8064500" cy="4565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kern="0" dirty="0">
              <a:solidFill>
                <a:srgbClr val="000000"/>
              </a:solidFill>
              <a:latin typeface="Arial" charset="0"/>
              <a:ea typeface="ＭＳ Ｐゴシック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1600200"/>
            <a:ext cx="86105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6562725" y="2590799"/>
            <a:ext cx="2581275" cy="1576577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1100" b="1" dirty="0" smtClean="0">
                <a:latin typeface="Calibri" pitchFamily="34" charset="0"/>
                <a:cs typeface="Arial" pitchFamily="34" charset="0"/>
              </a:rPr>
              <a:t>   SIGN OFF AND RESUBMISSION TO NDPW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3741737" y="990599"/>
            <a:ext cx="2657475" cy="133985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DATA </a:t>
            </a:r>
            <a:r>
              <a:rPr lang="en-US" sz="1000" b="1" dirty="0" smtClean="0">
                <a:latin typeface="Calibri" pitchFamily="34" charset="0"/>
                <a:cs typeface="Arial" pitchFamily="34" charset="0"/>
              </a:rPr>
              <a:t> CAPTURING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R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100" dirty="0" smtClean="0">
                <a:latin typeface="Calibri" pitchFamily="34" charset="0"/>
                <a:cs typeface="Arial" pitchFamily="34" charset="0"/>
              </a:rPr>
              <a:t>Check for completeness and accuracy of data</a:t>
            </a:r>
          </a:p>
          <a:p>
            <a:pPr marR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100" dirty="0" smtClean="0">
                <a:latin typeface="Calibri" pitchFamily="34" charset="0"/>
                <a:cs typeface="Arial" pitchFamily="34" charset="0"/>
              </a:rPr>
              <a:t> Data capturing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·"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·"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751637" y="990599"/>
            <a:ext cx="2343150" cy="1303833"/>
          </a:xfrm>
          <a:prstGeom prst="roundRect">
            <a:avLst>
              <a:gd name="adj" fmla="val 16667"/>
            </a:avLst>
          </a:prstGeom>
          <a:solidFill>
            <a:srgbClr val="FF66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DATA VERIFICATION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Symbol" pitchFamily="18" charset="2"/>
              <a:buChar char="·"/>
            </a:pPr>
            <a:r>
              <a:rPr lang="en-US" sz="1100" dirty="0" smtClean="0">
                <a:latin typeface="Calibri" pitchFamily="34" charset="0"/>
                <a:cs typeface="Arial" pitchFamily="34" charset="0"/>
              </a:rPr>
              <a:t> Verification of data in the system and analyse the information in the system</a:t>
            </a:r>
          </a:p>
        </p:txBody>
      </p:sp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76200" y="2514600"/>
            <a:ext cx="3362325" cy="1649717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</a:t>
            </a:r>
            <a:r>
              <a:rPr lang="en-US" sz="1000" b="1" dirty="0" smtClean="0">
                <a:latin typeface="Calibri" pitchFamily="34" charset="0"/>
                <a:cs typeface="Arial" pitchFamily="34" charset="0"/>
              </a:rPr>
              <a:t>DATA  VALIDATION</a:t>
            </a:r>
            <a:endParaRPr kumimoji="0" lang="en-US" sz="1000" b="1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M&amp;E  NDPW validates information in the system</a:t>
            </a:r>
            <a:endParaRPr kumimoji="0" lang="en-US" sz="1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Symbol" pitchFamily="18" charset="2"/>
              <a:buChar char="·"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AutoShape 6"/>
          <p:cNvSpPr>
            <a:spLocks noChangeArrowheads="1"/>
          </p:cNvSpPr>
          <p:nvPr/>
        </p:nvSpPr>
        <p:spPr bwMode="auto">
          <a:xfrm>
            <a:off x="3810000" y="2590800"/>
            <a:ext cx="2447925" cy="1568450"/>
          </a:xfrm>
          <a:prstGeom prst="roundRect">
            <a:avLst>
              <a:gd name="adj" fmla="val 16667"/>
            </a:avLst>
          </a:prstGeom>
          <a:solidFill>
            <a:srgbClr val="FF66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1100" b="1" dirty="0" smtClean="0">
                <a:latin typeface="Calibri" pitchFamily="34" charset="0"/>
                <a:cs typeface="Arial" pitchFamily="34" charset="0"/>
              </a:rPr>
              <a:t>DRAFT ANNEXURES AND RAW DATA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1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lang="en-US" sz="1100" dirty="0" smtClean="0">
                <a:latin typeface="Calibri" pitchFamily="34" charset="0"/>
                <a:cs typeface="Arial" pitchFamily="34" charset="0"/>
              </a:rPr>
              <a:t>Correct all non-compliant projects and discrepancies</a:t>
            </a:r>
            <a:endParaRPr kumimoji="0" lang="en-US" sz="11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100" dirty="0" smtClean="0"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3" name="AutoShape 9"/>
          <p:cNvSpPr>
            <a:spLocks noChangeArrowheads="1"/>
          </p:cNvSpPr>
          <p:nvPr/>
        </p:nvSpPr>
        <p:spPr bwMode="auto">
          <a:xfrm>
            <a:off x="3238500" y="1447800"/>
            <a:ext cx="504825" cy="209550"/>
          </a:xfrm>
          <a:prstGeom prst="rightArrow">
            <a:avLst>
              <a:gd name="adj1" fmla="val 50000"/>
              <a:gd name="adj2" fmla="val 60227"/>
            </a:avLst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4" name="AutoShape 10"/>
          <p:cNvSpPr>
            <a:spLocks noChangeArrowheads="1"/>
          </p:cNvSpPr>
          <p:nvPr/>
        </p:nvSpPr>
        <p:spPr bwMode="auto">
          <a:xfrm>
            <a:off x="6400800" y="1447800"/>
            <a:ext cx="352425" cy="209550"/>
          </a:xfrm>
          <a:prstGeom prst="rightArrow">
            <a:avLst>
              <a:gd name="adj1" fmla="val 50000"/>
              <a:gd name="adj2" fmla="val 42045"/>
            </a:avLst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5" name="AutoShape 11"/>
          <p:cNvSpPr>
            <a:spLocks noChangeArrowheads="1"/>
          </p:cNvSpPr>
          <p:nvPr/>
        </p:nvSpPr>
        <p:spPr bwMode="auto">
          <a:xfrm>
            <a:off x="3457575" y="3157538"/>
            <a:ext cx="333375" cy="209550"/>
          </a:xfrm>
          <a:prstGeom prst="rightArrow">
            <a:avLst>
              <a:gd name="adj1" fmla="val 50000"/>
              <a:gd name="adj2" fmla="val 39773"/>
            </a:avLst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6" name="AutoShape 12"/>
          <p:cNvSpPr>
            <a:spLocks noChangeArrowheads="1"/>
          </p:cNvSpPr>
          <p:nvPr/>
        </p:nvSpPr>
        <p:spPr bwMode="auto">
          <a:xfrm>
            <a:off x="6238874" y="3124200"/>
            <a:ext cx="314325" cy="195263"/>
          </a:xfrm>
          <a:prstGeom prst="rightArrow">
            <a:avLst>
              <a:gd name="adj1" fmla="val 50000"/>
              <a:gd name="adj2" fmla="val 32353"/>
            </a:avLst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9" name="AutoShape 15"/>
          <p:cNvSpPr>
            <a:spLocks noChangeArrowheads="1"/>
          </p:cNvSpPr>
          <p:nvPr/>
        </p:nvSpPr>
        <p:spPr bwMode="auto">
          <a:xfrm>
            <a:off x="0" y="990600"/>
            <a:ext cx="3238500" cy="1419088"/>
          </a:xfrm>
          <a:prstGeom prst="roundRect">
            <a:avLst>
              <a:gd name="adj" fmla="val 16667"/>
            </a:avLst>
          </a:prstGeom>
          <a:solidFill>
            <a:srgbClr val="FF66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IMPLEMENTING</a:t>
            </a:r>
            <a:r>
              <a:rPr kumimoji="0" lang="en-US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BODIES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Symbol" pitchFamily="18" charset="2"/>
              <a:buChar char="·"/>
            </a:pPr>
            <a:r>
              <a:rPr lang="en-US" sz="1100" dirty="0" smtClean="0">
                <a:latin typeface="Calibri" pitchFamily="34" charset="0"/>
                <a:cs typeface="Arial" pitchFamily="34" charset="0"/>
              </a:rPr>
              <a:t>Data collection on site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Symbol" pitchFamily="18" charset="2"/>
              <a:buChar char="·"/>
            </a:pPr>
            <a:r>
              <a:rPr lang="en-US" sz="1100" dirty="0" smtClean="0">
                <a:latin typeface="Calibri" pitchFamily="34" charset="0"/>
                <a:cs typeface="Arial" pitchFamily="34" charset="0"/>
              </a:rPr>
              <a:t>Data processing for capturing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100" dirty="0" smtClean="0">
              <a:latin typeface="Calibri" pitchFamily="34" charset="0"/>
              <a:cs typeface="Arial" pitchFamily="34" charset="0"/>
            </a:endParaRPr>
          </a:p>
          <a:p>
            <a:pPr marR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1100" dirty="0" smtClean="0"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·"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2547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Z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Z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1538</TotalTime>
  <Words>1205</Words>
  <Application>Microsoft Office PowerPoint</Application>
  <PresentationFormat>On-screen Show (4:3)</PresentationFormat>
  <Paragraphs>450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Blank</vt:lpstr>
      <vt:lpstr>   Expanded Public Works Programme EPWP  4rd Summit Commission 4   </vt:lpstr>
      <vt:lpstr>Presentation Outline</vt:lpstr>
      <vt:lpstr>Human Resource for Commission Four: EPWP Management Information Needs</vt:lpstr>
      <vt:lpstr>Introduction</vt:lpstr>
      <vt:lpstr>Information to be Reported beyond Figures</vt:lpstr>
      <vt:lpstr>Information to be Reported beyond Figures </vt:lpstr>
      <vt:lpstr>Data Process Flow</vt:lpstr>
      <vt:lpstr>Data Process Flow</vt:lpstr>
      <vt:lpstr>Data Process Flow</vt:lpstr>
      <vt:lpstr>Ownership of Data</vt:lpstr>
      <vt:lpstr>Improving EPWP Data Gaps</vt:lpstr>
      <vt:lpstr>Strategies to Improve Auditing Compliance</vt:lpstr>
      <vt:lpstr>Strategies to Improve Auditing Compliance</vt:lpstr>
      <vt:lpstr>Conclusion</vt:lpstr>
    </vt:vector>
  </TitlesOfParts>
  <Company>NDPW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Lindiwe Nkuna</dc:creator>
  <cp:lastModifiedBy>Zandile N. Mdakane</cp:lastModifiedBy>
  <cp:revision>145</cp:revision>
  <dcterms:created xsi:type="dcterms:W3CDTF">2013-08-25T13:34:29Z</dcterms:created>
  <dcterms:modified xsi:type="dcterms:W3CDTF">2014-11-28T10:04:39Z</dcterms:modified>
</cp:coreProperties>
</file>