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9" r:id="rId2"/>
    <p:sldId id="309" r:id="rId3"/>
    <p:sldId id="308" r:id="rId4"/>
    <p:sldId id="310" r:id="rId5"/>
    <p:sldId id="300" r:id="rId6"/>
    <p:sldId id="303" r:id="rId7"/>
    <p:sldId id="302" r:id="rId8"/>
    <p:sldId id="312" r:id="rId9"/>
    <p:sldId id="313" r:id="rId10"/>
    <p:sldId id="304" r:id="rId11"/>
    <p:sldId id="305" r:id="rId12"/>
    <p:sldId id="306" r:id="rId13"/>
    <p:sldId id="307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A1B1C-FB33-41AA-A052-39DCCBD72662}" type="datetimeFigureOut">
              <a:rPr lang="en-US" smtClean="0"/>
              <a:pPr/>
              <a:t>11/28/2014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38B7E-D866-44F5-8747-6E6D56E678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739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DBE56F-A02D-4CE9-B689-9BF4A4EEF218}" type="slidenum">
              <a:rPr lang="en-ZA" sz="1200" smtClean="0">
                <a:solidFill>
                  <a:srgbClr val="000000"/>
                </a:solidFill>
              </a:rPr>
              <a:pPr/>
              <a:t>1</a:t>
            </a:fld>
            <a:endParaRPr lang="en-ZA" sz="1200" dirty="0" smtClean="0">
              <a:solidFill>
                <a:srgbClr val="000000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1684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Scene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SWOT</a:t>
            </a:r>
            <a:r>
              <a:rPr lang="en-ZA" baseline="0" dirty="0" smtClean="0"/>
              <a:t> analysis of the current the EPWP M&amp;E?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46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6F55-39C5-4F06-AF4F-C6382F95AE1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7DD37-D143-4A26-B664-587C2E7C05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42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B756-2806-4E4E-9793-7A66FCA13A2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24B1-A6FE-43DC-8AE9-B455971C6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063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2293-6E34-4E15-BE1B-19CDC9C98BB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2F9B-D318-4C2E-A633-B36A1FC1EC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617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AB1B-B8B5-4C2D-937B-E61021A9EAE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5439-8E24-447A-9919-F5E152761D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171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4C0D-17CB-4AD4-BE0E-EBF7DDE0358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755D-AFB1-46E4-BFED-5DD1DE4BDC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363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AF05-2469-4438-948F-30B35332BE6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21B0-CC5F-4CF1-81F1-2A4E578DA6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9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8A4C3-859F-4133-B107-D898D95A826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DA9D-EB2C-41C5-BD1D-F19924999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651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3886-B5CA-4BE1-B44A-1E736979440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3150-06E0-4960-A8D3-E3810B8C6D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870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A336-B56C-49E2-BFF1-59B3257EE0E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33A3-8B7A-4351-BFEE-A99ECD4E16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561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C380-E5FF-44E6-803C-2872A28403BD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D8B8-7330-440F-BA21-216C0F3C7A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852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A2214-8BE1-43B9-B348-D362C436FFF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BA49-37F5-4B88-977E-540760EE37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798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164EA-7183-4A96-97D6-B7281E88E058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384B-B512-4F7E-B374-9909BAA3DD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31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07273-8383-48B2-A7E3-E0B041FE975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B82AE-0B2E-4F40-8347-6135EF146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303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929B-2033-4E9C-A80F-A120A942FBBE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8A5C-DF17-4DB4-808E-787619098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205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4D977A-102E-4CA6-BF5F-775AF58C3F5A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11/28/2014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2718A46-5651-4695-8472-3EF2433C0C2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9638"/>
            <a:ext cx="91582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549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0988" y="549275"/>
            <a:ext cx="8858250" cy="2693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Expanded Public Works Programme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EPWP 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3100" b="1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rd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Summit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Commission 4</a:t>
            </a: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323850" y="3500438"/>
            <a:ext cx="8439150" cy="47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8132" name="Picture 6" descr="EPWP letterhead temp-1_2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3756025"/>
            <a:ext cx="67691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13" descr="63-IMG_6286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013325"/>
            <a:ext cx="3527425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4" descr="14-EPWP-00825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5"/>
            <a:ext cx="2916238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5" descr="30 EPWP-ECD- CRECH-009818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5013325"/>
            <a:ext cx="2954337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AEBF-0B26-4A34-91C6-267031CCBF5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2412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of Data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10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2545357"/>
              </p:ext>
            </p:extLst>
          </p:nvPr>
        </p:nvGraphicFramePr>
        <p:xfrm>
          <a:off x="308608" y="1371600"/>
          <a:ext cx="8454392" cy="36533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13598"/>
                <a:gridCol w="2113598"/>
                <a:gridCol w="2113598"/>
                <a:gridCol w="2113598"/>
              </a:tblGrid>
              <a:tr h="57490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20692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3. Ownership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of data – who is responsible for what and how to ensure this ownership takes place?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Ownership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lies with the public bodies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Signing off of reports loaded on the system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NDPW should not accept  data which is not signed off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Utilise 5% of the incentive grant to close the gap of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reporting capacity</a:t>
                      </a:r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 Public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body (</a:t>
                      </a: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HoD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 and MM )</a:t>
                      </a:r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Quarterly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59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EPWP Data Gaps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11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0179768"/>
              </p:ext>
            </p:extLst>
          </p:nvPr>
        </p:nvGraphicFramePr>
        <p:xfrm>
          <a:off x="308608" y="1143000"/>
          <a:ext cx="8149592" cy="434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99261"/>
                <a:gridCol w="2259331"/>
                <a:gridCol w="2057400"/>
                <a:gridCol w="2133600"/>
              </a:tblGrid>
              <a:tr h="43441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0898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4. How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to improve the data gaps that exist in the EPWP reports?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Decentralisation of data capturing is recommended to improve ownership of data and increased accountability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System should flag participants who leave the programme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Provinces to channel the budget for appointment of consultants to capacitate municipalities to report on their own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National M&amp;E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On- going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534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to Improve Auditing Compliance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12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1283532"/>
              </p:ext>
            </p:extLst>
          </p:nvPr>
        </p:nvGraphicFramePr>
        <p:xfrm>
          <a:off x="308608" y="1219200"/>
          <a:ext cx="8454392" cy="435461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13598"/>
                <a:gridCol w="2113598"/>
                <a:gridCol w="2113598"/>
                <a:gridCol w="2113598"/>
              </a:tblGrid>
              <a:tr h="422695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11105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5. What strategies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should be used to improve auditing processes in EPWP?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Implementing bodies should keep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 records and all source documents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Certified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ID copies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Contracts with participants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Attendance registers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Payments registers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Include source documents in the appointments of consultants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Do monthly reporting by making it a condition that contractors submit data with their monthly payment certificates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Public bodies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Monthly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654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to Improve Auditing Compliance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13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3478007"/>
              </p:ext>
            </p:extLst>
          </p:nvPr>
        </p:nvGraphicFramePr>
        <p:xfrm>
          <a:off x="308608" y="1295400"/>
          <a:ext cx="8606792" cy="329667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51698"/>
                <a:gridCol w="2151698"/>
                <a:gridCol w="2151698"/>
                <a:gridCol w="2151698"/>
              </a:tblGrid>
              <a:tr h="64491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03082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5. What strategies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should be used to improve auditing processes in EPWP?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Link EPWP reporting system  with Home Affairs for ID verification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Conduct quarterly data quality surveys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Communicate findings to all stakeholders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Develop an action plan to address all non-compliance issues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None/>
                      </a:pP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NDPW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 M&amp;E</a:t>
                      </a:r>
                    </a:p>
                    <a:p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NDPW ,Coordinating Departments &amp; Public Bodies</a:t>
                      </a:r>
                    </a:p>
                    <a:p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On-going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Quarterly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19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14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3478007"/>
              </p:ext>
            </p:extLst>
          </p:nvPr>
        </p:nvGraphicFramePr>
        <p:xfrm>
          <a:off x="308608" y="1295400"/>
          <a:ext cx="8378192" cy="4648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378192"/>
              </a:tblGrid>
              <a:tr h="4648200">
                <a:tc>
                  <a:txBody>
                    <a:bodyPr/>
                    <a:lstStyle/>
                    <a:p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“When the Government has the right people, the right systems and the right intentions, many good things can happen. The trick is knowing </a:t>
                      </a:r>
                      <a:r>
                        <a:rPr lang="en-ZA" sz="1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ones 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are”</a:t>
                      </a: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Ehrenhalt</a:t>
                      </a: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</a:t>
                      </a: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3" descr="D:\LUCAS-PC\Data-Lucas\UWP\71014 Training\1407 JSD\spezifische_frag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8400" y="2429272"/>
            <a:ext cx="7112000" cy="27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219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Outline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2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685800" y="1219199"/>
            <a:ext cx="8077200" cy="411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1066800"/>
            <a:ext cx="8610599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Information to be reported beyond figures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Data Process Flow</a:t>
            </a:r>
          </a:p>
          <a:p>
            <a:pPr marL="285750" indent="-285750"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Ownership of Data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Strategies to improve Auditing Compliance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10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 for Commission Four: EPWP Management Information Needs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3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0758581"/>
              </p:ext>
            </p:extLst>
          </p:nvPr>
        </p:nvGraphicFramePr>
        <p:xfrm>
          <a:off x="308608" y="1219200"/>
          <a:ext cx="8301992" cy="48053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85054"/>
                <a:gridCol w="3088413"/>
                <a:gridCol w="2528525"/>
              </a:tblGrid>
              <a:tr h="452487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  <a:r>
                        <a:rPr lang="en-Z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Institution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90513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Facilitator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Mr  M Gomba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Department of Public Works Roads and Infrastructure: Limpopo Province</a:t>
                      </a:r>
                    </a:p>
                  </a:txBody>
                  <a:tcPr/>
                </a:tc>
              </a:tr>
              <a:tr h="568593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Facilitator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Ms ZN Mdakane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Department of Public Works Roads and Transport: Mpumalanga Province</a:t>
                      </a:r>
                    </a:p>
                  </a:txBody>
                  <a:tcPr/>
                </a:tc>
              </a:tr>
              <a:tr h="599073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Scribe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Ms N Manyisane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National Department of Public Works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Scribe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Mr Mzi Gusha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National Department of Public Works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Resource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Person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Ms K Zantsi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National Department of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Public Works</a:t>
                      </a:r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95313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Rapporteur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Ms ZN Mdakane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Department of Public Works Roads and Transport: Mpumalanga Province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10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4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685800" y="1219199"/>
            <a:ext cx="8077200" cy="411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1371600"/>
            <a:ext cx="8610599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EPWP needs good quality data which is correct, complete and consistent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Correct data is accurate and reflects what actually happened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Complete data has no data gaps that means all required fields are reported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Consistent data has no unexplained variations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Data Management systems in place must be reliable, effective and efficient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EPWP should report beyond the numbers and have portfolio of evidence to show case how the lives of participants have changed </a:t>
            </a:r>
          </a:p>
          <a:p>
            <a:pPr marL="285750" indent="-285750"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10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to be Reported beyond Figures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0758581"/>
              </p:ext>
            </p:extLst>
          </p:nvPr>
        </p:nvGraphicFramePr>
        <p:xfrm>
          <a:off x="308608" y="1219200"/>
          <a:ext cx="8454392" cy="4419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13598"/>
                <a:gridCol w="2431111"/>
                <a:gridCol w="1990383"/>
                <a:gridCol w="1919300"/>
              </a:tblGrid>
              <a:tr h="452487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67113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1. Reporting beyond numbers: what type of indicators are important for reporting? 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Conducting baseline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assessment, r</a:t>
                      </a: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eport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impact (tracking of participants)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Uploading trained participants. Report and keep records of training and capacity building of participants.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M and E should report the actual number of participants per  Demographics( ID verification)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Reporting the type of assets and services provided.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Outputs should be made a compulsory field.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Public bodies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National M and E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Public bodies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National M&amp;E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Quarterly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Quarterly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Monthly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2015/16</a:t>
                      </a:r>
                    </a:p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10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to be Reported beyond Figures 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3698193"/>
              </p:ext>
            </p:extLst>
          </p:nvPr>
        </p:nvGraphicFramePr>
        <p:xfrm>
          <a:off x="381000" y="1447800"/>
          <a:ext cx="8530592" cy="31026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32648"/>
                <a:gridCol w="2132648"/>
                <a:gridCol w="2233063"/>
                <a:gridCol w="2032233"/>
              </a:tblGrid>
              <a:tr h="534056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68556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Reporting beyond numbers: what type of indicators are important for reporting? 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Completed projects should be profiled and archived</a:t>
                      </a:r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Develop sector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specific reporting templates and the indicators should be aligned to the sector. 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National M&amp;E , Public bodies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On-going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24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Process Flow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7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461844"/>
              </p:ext>
            </p:extLst>
          </p:nvPr>
        </p:nvGraphicFramePr>
        <p:xfrm>
          <a:off x="304800" y="1219200"/>
          <a:ext cx="8606792" cy="423797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51698"/>
                <a:gridCol w="2151698"/>
                <a:gridCol w="2151698"/>
                <a:gridCol w="2151698"/>
              </a:tblGrid>
              <a:tr h="519411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4918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2. Data process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flow –which model should be adopted data integrity and ownership of data?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Establishment of M&amp;E</a:t>
                      </a: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 units  in  provinces.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Capacity for data management and required resources to be in place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Capacity for data collection and verification to be in place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Have stake holder engagement  forums to give  feedback to public bodies on all non-compliant projects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Off-line template should be utilised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Coordinating departments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2015/16</a:t>
                      </a: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en-ZA" sz="140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400" baseline="0" dirty="0" smtClean="0">
                          <a:latin typeface="Arial Narrow" panose="020B0606020202030204" pitchFamily="34" charset="0"/>
                        </a:rPr>
                        <a:t>3 weeks after system closure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254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Process Flow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8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562725" y="2590799"/>
            <a:ext cx="2581275" cy="157657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DATA MANAGEMENT SECTION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Coordinate stakeholder engagement forums to discuss  non-compliant  data and also data which has been captured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Update project data on the system</a:t>
            </a: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741737" y="990599"/>
            <a:ext cx="2657475" cy="13398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DATA MANAGEMENT SECTION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Allocation of data to data management coordinators per sector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Check for completeness and accuracy of data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751637" y="990599"/>
            <a:ext cx="2343150" cy="1303833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DATA MANAGEMENT SECTION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Allocation of data to data capturers (per Municipality, Programme, Department)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Record all projects allocated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Authorise for capturing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" y="2514600"/>
            <a:ext cx="3362325" cy="164971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DATA MANAGEMENT SECTION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Monitor Capturing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Track Capturing status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Report progress weekly.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Ensure filing of captured projects and keeping project profiles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810000" y="2590800"/>
            <a:ext cx="2447925" cy="156845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DATA MANAGEMENT SECTION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Compile progress reports on data captured (Monthly):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Reconciliation of captured data against data submitted/collected electronically and manually.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52400" y="4343400"/>
            <a:ext cx="4113213" cy="1481137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DATA MANAGEMENT SECTION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Provincial cut-off date for capturing by the 10</a:t>
            </a:r>
            <a:r>
              <a:rPr lang="en-US" sz="1100" baseline="30000" dirty="0" smtClean="0">
                <a:latin typeface="Calibri" pitchFamily="34" charset="0"/>
                <a:cs typeface="Arial" pitchFamily="34" charset="0"/>
              </a:rPr>
              <a:t>th</a:t>
            </a:r>
            <a:r>
              <a:rPr lang="en-US" sz="1100" dirty="0" smtClean="0">
                <a:latin typeface="Calibri" pitchFamily="34" charset="0"/>
                <a:cs typeface="Arial" pitchFamily="34" charset="0"/>
              </a:rPr>
              <a:t> of the month following the end of the quarter.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Validation of unpublished report up until system closure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Receiving raw data and dealing with all non-compliant data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Signing -off of provincial unpublished report to  NDPW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724400" y="4343400"/>
            <a:ext cx="4124325" cy="143089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EVALUATION SECTION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Conduct quarterly data quality assessments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Checking for compliance to the Ministerial Determination and audit requirements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Utilising sector forums to give feedback to stakeholders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Developing an action plan to deal with non-compliant projects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3238500" y="1447800"/>
            <a:ext cx="504825" cy="209550"/>
          </a:xfrm>
          <a:prstGeom prst="rightArrow">
            <a:avLst>
              <a:gd name="adj1" fmla="val 50000"/>
              <a:gd name="adj2" fmla="val 60227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6400800" y="1447800"/>
            <a:ext cx="352425" cy="209550"/>
          </a:xfrm>
          <a:prstGeom prst="rightArrow">
            <a:avLst>
              <a:gd name="adj1" fmla="val 50000"/>
              <a:gd name="adj2" fmla="val 42045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3457575" y="3157538"/>
            <a:ext cx="333375" cy="209550"/>
          </a:xfrm>
          <a:prstGeom prst="rightArrow">
            <a:avLst>
              <a:gd name="adj1" fmla="val 50000"/>
              <a:gd name="adj2" fmla="val 39773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6238874" y="3124200"/>
            <a:ext cx="314325" cy="195263"/>
          </a:xfrm>
          <a:prstGeom prst="rightArrow">
            <a:avLst>
              <a:gd name="adj1" fmla="val 50000"/>
              <a:gd name="adj2" fmla="val 32353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4267200" y="5029200"/>
            <a:ext cx="457200" cy="228600"/>
          </a:xfrm>
          <a:prstGeom prst="rightArrow">
            <a:avLst>
              <a:gd name="adj1" fmla="val 50000"/>
              <a:gd name="adj2" fmla="val 37689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0" y="990600"/>
            <a:ext cx="3238500" cy="1419088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COORDINATING DEPARTMENT</a:t>
            </a:r>
            <a:r>
              <a:rPr lang="en-US" sz="1100" b="1" dirty="0" smtClean="0">
                <a:latin typeface="Calibri" pitchFamily="34" charset="0"/>
                <a:cs typeface="Arial" pitchFamily="34" charset="0"/>
              </a:rPr>
              <a:t>: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MONITORING SECTION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Data collection on site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Data processing for capturing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Data verification</a:t>
            </a:r>
          </a:p>
          <a:p>
            <a:pPr marR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Submission of data to data management section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4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Process Flow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9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600200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562725" y="2590799"/>
            <a:ext cx="2581275" cy="157657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Calibri" pitchFamily="34" charset="0"/>
                <a:cs typeface="Arial" pitchFamily="34" charset="0"/>
              </a:rPr>
              <a:t>   SIGN OFF AND RESUBMISSION TO NDPW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741737" y="990599"/>
            <a:ext cx="2657475" cy="13398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DATA </a:t>
            </a:r>
            <a:r>
              <a:rPr lang="en-US" sz="1000" b="1" dirty="0" smtClean="0">
                <a:latin typeface="Calibri" pitchFamily="34" charset="0"/>
                <a:cs typeface="Arial" pitchFamily="34" charset="0"/>
              </a:rPr>
              <a:t> CAPTURING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Check for completeness and accuracy of data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 Data capturing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751637" y="990599"/>
            <a:ext cx="2343150" cy="1303833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DATA VERIFICATION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 Verification of data in the system and analyse the information in the system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" y="2514600"/>
            <a:ext cx="3362325" cy="164971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lang="en-US" sz="1000" b="1" dirty="0" smtClean="0">
                <a:latin typeface="Calibri" pitchFamily="34" charset="0"/>
                <a:cs typeface="Arial" pitchFamily="34" charset="0"/>
              </a:rPr>
              <a:t>DATA  VALIDATION</a:t>
            </a:r>
            <a:endParaRPr kumimoji="0" lang="en-US" sz="1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M&amp;E  NDPW validates information in the system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810000" y="2590800"/>
            <a:ext cx="2447925" cy="156845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Calibri" pitchFamily="34" charset="0"/>
                <a:cs typeface="Arial" pitchFamily="34" charset="0"/>
              </a:rPr>
              <a:t>DRAFT ANNEXURES AND RAW DATA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 smtClean="0">
                <a:latin typeface="Calibri" pitchFamily="34" charset="0"/>
                <a:cs typeface="Arial" pitchFamily="34" charset="0"/>
              </a:rPr>
              <a:t>Correct all non-compliant projects and discrepancies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3238500" y="1447800"/>
            <a:ext cx="504825" cy="209550"/>
          </a:xfrm>
          <a:prstGeom prst="rightArrow">
            <a:avLst>
              <a:gd name="adj1" fmla="val 50000"/>
              <a:gd name="adj2" fmla="val 60227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6400800" y="1447800"/>
            <a:ext cx="352425" cy="209550"/>
          </a:xfrm>
          <a:prstGeom prst="rightArrow">
            <a:avLst>
              <a:gd name="adj1" fmla="val 50000"/>
              <a:gd name="adj2" fmla="val 42045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3457575" y="3157538"/>
            <a:ext cx="333375" cy="209550"/>
          </a:xfrm>
          <a:prstGeom prst="rightArrow">
            <a:avLst>
              <a:gd name="adj1" fmla="val 50000"/>
              <a:gd name="adj2" fmla="val 39773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6238874" y="3124200"/>
            <a:ext cx="314325" cy="195263"/>
          </a:xfrm>
          <a:prstGeom prst="rightArrow">
            <a:avLst>
              <a:gd name="adj1" fmla="val 50000"/>
              <a:gd name="adj2" fmla="val 32353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0" y="990600"/>
            <a:ext cx="3238500" cy="1419088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IMPLEMENTING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BODIES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Data collection on site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Data processing for capturing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marR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4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1205</Words>
  <Application>Microsoft Office PowerPoint</Application>
  <PresentationFormat>On-screen Show (4:3)</PresentationFormat>
  <Paragraphs>450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   Expanded Public Works Programme EPWP  4rd Summit Commission 4   </vt:lpstr>
      <vt:lpstr>Presentation Outline</vt:lpstr>
      <vt:lpstr>Human Resource for Commission Four: EPWP Management Information Needs</vt:lpstr>
      <vt:lpstr>Introduction</vt:lpstr>
      <vt:lpstr>Information to be Reported beyond Figures</vt:lpstr>
      <vt:lpstr>Information to be Reported beyond Figures </vt:lpstr>
      <vt:lpstr>Data Process Flow</vt:lpstr>
      <vt:lpstr>Data Process Flow</vt:lpstr>
      <vt:lpstr>Data Process Flow</vt:lpstr>
      <vt:lpstr>Ownership of Data</vt:lpstr>
      <vt:lpstr>Improving EPWP Data Gaps</vt:lpstr>
      <vt:lpstr>Strategies to Improve Auditing Compliance</vt:lpstr>
      <vt:lpstr>Strategies to Improve Auditing Compliance</vt:lpstr>
      <vt:lpstr>Conclusion</vt:lpstr>
    </vt:vector>
  </TitlesOfParts>
  <Company>NDPW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Lindiwe Nkuna</dc:creator>
  <cp:lastModifiedBy>Zandile N. Mdakane</cp:lastModifiedBy>
  <cp:revision>145</cp:revision>
  <dcterms:created xsi:type="dcterms:W3CDTF">2013-08-25T13:34:29Z</dcterms:created>
  <dcterms:modified xsi:type="dcterms:W3CDTF">2014-11-28T10:04:39Z</dcterms:modified>
</cp:coreProperties>
</file>